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257" r:id="rId2"/>
    <p:sldId id="453" r:id="rId3"/>
    <p:sldId id="333" r:id="rId4"/>
    <p:sldId id="334" r:id="rId5"/>
    <p:sldId id="336" r:id="rId6"/>
    <p:sldId id="337" r:id="rId7"/>
    <p:sldId id="338" r:id="rId8"/>
    <p:sldId id="339" r:id="rId9"/>
    <p:sldId id="340" r:id="rId10"/>
    <p:sldId id="341" r:id="rId11"/>
    <p:sldId id="342" r:id="rId12"/>
    <p:sldId id="421" r:id="rId13"/>
    <p:sldId id="343" r:id="rId14"/>
    <p:sldId id="346" r:id="rId15"/>
    <p:sldId id="347" r:id="rId16"/>
    <p:sldId id="348" r:id="rId17"/>
    <p:sldId id="344" r:id="rId18"/>
    <p:sldId id="345" r:id="rId19"/>
    <p:sldId id="281" r:id="rId20"/>
    <p:sldId id="417" r:id="rId21"/>
    <p:sldId id="418" r:id="rId22"/>
    <p:sldId id="422" r:id="rId23"/>
    <p:sldId id="420" r:id="rId24"/>
    <p:sldId id="283" r:id="rId25"/>
    <p:sldId id="454" r:id="rId26"/>
    <p:sldId id="355" r:id="rId27"/>
    <p:sldId id="356" r:id="rId28"/>
    <p:sldId id="285" r:id="rId29"/>
    <p:sldId id="424" r:id="rId30"/>
    <p:sldId id="357" r:id="rId31"/>
    <p:sldId id="492" r:id="rId32"/>
    <p:sldId id="365" r:id="rId33"/>
    <p:sldId id="367" r:id="rId34"/>
    <p:sldId id="368" r:id="rId35"/>
    <p:sldId id="287" r:id="rId36"/>
    <p:sldId id="426" r:id="rId37"/>
    <p:sldId id="427" r:id="rId38"/>
    <p:sldId id="363" r:id="rId39"/>
    <p:sldId id="425" r:id="rId40"/>
    <p:sldId id="428" r:id="rId41"/>
    <p:sldId id="429" r:id="rId42"/>
    <p:sldId id="430" r:id="rId43"/>
    <p:sldId id="431" r:id="rId44"/>
    <p:sldId id="432" r:id="rId45"/>
    <p:sldId id="433" r:id="rId46"/>
    <p:sldId id="434" r:id="rId47"/>
    <p:sldId id="435" r:id="rId48"/>
    <p:sldId id="436" r:id="rId49"/>
    <p:sldId id="437" r:id="rId50"/>
    <p:sldId id="438" r:id="rId51"/>
    <p:sldId id="439" r:id="rId52"/>
    <p:sldId id="440" r:id="rId53"/>
    <p:sldId id="441" r:id="rId54"/>
    <p:sldId id="442" r:id="rId55"/>
    <p:sldId id="443" r:id="rId56"/>
    <p:sldId id="444" r:id="rId57"/>
    <p:sldId id="379" r:id="rId58"/>
    <p:sldId id="380" r:id="rId59"/>
    <p:sldId id="382" r:id="rId60"/>
    <p:sldId id="366" r:id="rId61"/>
    <p:sldId id="381" r:id="rId62"/>
    <p:sldId id="384" r:id="rId63"/>
    <p:sldId id="445" r:id="rId64"/>
    <p:sldId id="385" r:id="rId65"/>
    <p:sldId id="386" r:id="rId66"/>
    <p:sldId id="455" r:id="rId67"/>
    <p:sldId id="293" r:id="rId68"/>
    <p:sldId id="294" r:id="rId69"/>
    <p:sldId id="295" r:id="rId70"/>
    <p:sldId id="298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2"/>
    <p:restoredTop sz="93913"/>
  </p:normalViewPr>
  <p:slideViewPr>
    <p:cSldViewPr snapToGrid="0" snapToObjects="1">
      <p:cViewPr varScale="1">
        <p:scale>
          <a:sx n="99" d="100"/>
          <a:sy n="99" d="100"/>
        </p:scale>
        <p:origin x="20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477F8-33BB-5540-A863-4A765FB911F6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27D753-BEE6-0C4C-895F-18D9E5B67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75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1.png>
</file>

<file path=ppt/media/image140.png>
</file>

<file path=ppt/media/image150.png>
</file>

<file path=ppt/media/image16.png>
</file>

<file path=ppt/media/image170.png>
</file>

<file path=ppt/media/image18.png>
</file>

<file path=ppt/media/image2.png>
</file>

<file path=ppt/media/image2.tiff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3E919-4CE5-C94C-93A5-A34AB78B083C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55F1F-B6B4-804E-84D7-1B711087A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09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0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7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70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23FC7C-601C-C84C-B986-8B77087C46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38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73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66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>
            <a:prstTxWarp prst="textNoShape">
              <a:avLst/>
            </a:prstTxWarp>
          </a:bodyPr>
          <a:lstStyle/>
          <a:p>
            <a:pPr algn="r"/>
            <a:r>
              <a:rPr lang="en-US" sz="1000" i="1"/>
              <a:t>16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68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13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52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4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3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1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70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5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6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7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7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9733-3C74-104F-9E50-DF58623F54E4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1D5841-52A6-E146-B423-55E4C838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83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13: </a:t>
            </a:r>
            <a:br>
              <a:rPr lang="en-US" dirty="0"/>
            </a:br>
            <a:r>
              <a:rPr lang="en-US" dirty="0"/>
              <a:t>Joins Part 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3116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89982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356420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7" y="4645227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8" name="Triangle 3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245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34127 0.14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57" y="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297 0.0347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8" y="17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48148E-6 L -0.50221 0.0817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25416 0.1502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08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35703 0.03472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44" grpId="0" animBg="1"/>
      <p:bldP spid="44" grpId="1" animBg="1"/>
      <p:bldP spid="48" grpId="0" animBg="1"/>
      <p:bldP spid="48" grpId="1" animBg="1"/>
      <p:bldP spid="56" grpId="0" animBg="1"/>
      <p:bldP spid="56" grpId="1" animBg="1"/>
      <p:bldP spid="57" grpId="0" animBg="1"/>
      <p:bldP spid="57" grpId="1" animBg="1"/>
      <p:bldP spid="38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Done!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25410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98265" y="5201947"/>
            <a:ext cx="1282589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riangle 43"/>
          <p:cNvSpPr/>
          <p:nvPr/>
        </p:nvSpPr>
        <p:spPr>
          <a:xfrm rot="10800000">
            <a:off x="4855359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/>
          <p:cNvSpPr/>
          <p:nvPr/>
        </p:nvSpPr>
        <p:spPr>
          <a:xfrm rot="10800000" flipV="1">
            <a:off x="4855358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3" name="Rectangle 5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356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happens with duplicate join keys?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1287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tuples with Same Join Key: “Backup”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37184" y="357785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419191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4" name="Triangle 43"/>
          <p:cNvSpPr/>
          <p:nvPr/>
        </p:nvSpPr>
        <p:spPr>
          <a:xfrm rot="10800000">
            <a:off x="2796942" y="3254581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riangle 52"/>
          <p:cNvSpPr/>
          <p:nvPr/>
        </p:nvSpPr>
        <p:spPr>
          <a:xfrm rot="10800000" flipV="1">
            <a:off x="2796941" y="476242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32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42709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4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0.52747 0.0377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0.08203 -0.0009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7" grpId="0" animBg="1"/>
      <p:bldP spid="5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831784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0028596" y="4625156"/>
            <a:ext cx="129257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Multiple tuples with Same Join Key: “Backup”</a:t>
            </a:r>
          </a:p>
        </p:txBody>
      </p:sp>
      <p:sp>
        <p:nvSpPr>
          <p:cNvPr id="58" name="Triangle 57"/>
          <p:cNvSpPr/>
          <p:nvPr/>
        </p:nvSpPr>
        <p:spPr>
          <a:xfrm rot="10800000">
            <a:off x="2791970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1" name="Rectangle 6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05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-0.62422 0.0844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11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  <p:bldP spid="5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053996" y="4636852"/>
            <a:ext cx="129257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Multiple tuples with Same Join Key: “Backup”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8" name="Triangle 57"/>
          <p:cNvSpPr/>
          <p:nvPr/>
        </p:nvSpPr>
        <p:spPr>
          <a:xfrm rot="10800000">
            <a:off x="2791970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3" name="Rectangle 6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157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414 0.032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01" y="1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-0.51679 0.0817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46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11111E-6 L 0.33997 0.15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75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07407E-6 L 0.08412 -0.0006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9" grpId="0" animBg="1"/>
      <p:bldP spid="59" grpId="1" animBg="1"/>
      <p:bldP spid="57" grpId="0" animBg="1"/>
      <p:bldP spid="57" grpId="1" animBg="1"/>
      <p:bldP spid="60" grpId="0" animBg="1"/>
      <p:bldP spid="58" grpId="0" animBg="1"/>
      <p:bldP spid="6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0,j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788371" y="5196841"/>
            <a:ext cx="126708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12" y="4636852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938757" y="5617747"/>
            <a:ext cx="6011222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Have to “backup” in the scan of S and read tuple </a:t>
            </a:r>
            <a:r>
              <a:rPr lang="en-US" sz="3200">
                <a:latin typeface="+mj-lt"/>
                <a:sym typeface="Wingdings"/>
              </a:rPr>
              <a:t>we’ve already read!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Multiple tuples with Same Join Key: “Backup”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36616" y="438423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9" name="Triangle 48"/>
          <p:cNvSpPr/>
          <p:nvPr/>
        </p:nvSpPr>
        <p:spPr>
          <a:xfrm rot="10800000">
            <a:off x="3831278" y="329869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/>
          <p:cNvSpPr/>
          <p:nvPr/>
        </p:nvSpPr>
        <p:spPr>
          <a:xfrm rot="10800000" flipV="1">
            <a:off x="4909356" y="483196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538891" y="4719322"/>
            <a:ext cx="2769709" cy="478583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92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96296E-6 L -0.17253 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48148E-6 L 0.52748 0.0365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8" grpId="0" animBg="1"/>
      <p:bldP spid="60" grpId="0" animBg="1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At best, no backup </a:t>
            </a:r>
            <a:r>
              <a:rPr lang="en-US" dirty="0">
                <a:sym typeface="Wingdings"/>
              </a:rPr>
              <a:t> scan takes </a:t>
            </a:r>
            <a:r>
              <a:rPr lang="en-US" b="1" dirty="0">
                <a:sym typeface="Wingdings"/>
              </a:rPr>
              <a:t>P(R) </a:t>
            </a:r>
            <a:r>
              <a:rPr lang="en-US" b="1" dirty="0">
                <a:solidFill>
                  <a:srgbClr val="FF0000"/>
                </a:solidFill>
                <a:sym typeface="Wingdings"/>
              </a:rPr>
              <a:t>+ </a:t>
            </a:r>
            <a:r>
              <a:rPr lang="en-US" b="1" dirty="0">
                <a:sym typeface="Wingdings"/>
              </a:rPr>
              <a:t>P(S) </a:t>
            </a:r>
            <a:r>
              <a:rPr lang="en-US" dirty="0">
                <a:sym typeface="Wingdings"/>
              </a:rPr>
              <a:t>reads</a:t>
            </a:r>
          </a:p>
          <a:p>
            <a:pPr lvl="1"/>
            <a:r>
              <a:rPr lang="en-US" dirty="0"/>
              <a:t>For ex: if no duplicate values in join attribute</a:t>
            </a:r>
          </a:p>
          <a:p>
            <a:pPr lvl="1"/>
            <a:endParaRPr lang="en-US" dirty="0"/>
          </a:p>
          <a:p>
            <a:r>
              <a:rPr lang="en-US" dirty="0"/>
              <a:t>At worst (e.g. full backup each time), scan could take </a:t>
            </a:r>
            <a:r>
              <a:rPr lang="en-US" b="1" dirty="0"/>
              <a:t>P(R) </a:t>
            </a:r>
            <a:r>
              <a:rPr lang="en-US" b="1" dirty="0">
                <a:solidFill>
                  <a:srgbClr val="FF0000"/>
                </a:solidFill>
              </a:rPr>
              <a:t>* </a:t>
            </a:r>
            <a:r>
              <a:rPr lang="en-US" b="1" dirty="0"/>
              <a:t>P(S) </a:t>
            </a:r>
            <a:r>
              <a:rPr lang="en-US" dirty="0"/>
              <a:t>reads!</a:t>
            </a:r>
          </a:p>
          <a:p>
            <a:pPr lvl="1"/>
            <a:r>
              <a:rPr lang="en-US" dirty="0"/>
              <a:t>For ex: if </a:t>
            </a:r>
            <a:r>
              <a:rPr lang="en-US" i="1" dirty="0"/>
              <a:t>all </a:t>
            </a:r>
            <a:r>
              <a:rPr lang="en-US" dirty="0"/>
              <a:t>duplicate values in join attribute, i.e. all tuples in R and S have the same value for the join attribute</a:t>
            </a:r>
          </a:p>
          <a:p>
            <a:pPr lvl="1"/>
            <a:r>
              <a:rPr lang="en-US" dirty="0"/>
              <a:t>Roughly: For each page of R, we’ll have to </a:t>
            </a:r>
            <a:r>
              <a:rPr lang="en-US" i="1" dirty="0"/>
              <a:t>back up </a:t>
            </a:r>
            <a:r>
              <a:rPr lang="en-US" dirty="0"/>
              <a:t>and read each page of S…</a:t>
            </a:r>
          </a:p>
          <a:p>
            <a:endParaRPr lang="en-US" dirty="0"/>
          </a:p>
          <a:p>
            <a:r>
              <a:rPr lang="en-US" dirty="0"/>
              <a:t>Often not that bad however, plus we can:</a:t>
            </a:r>
          </a:p>
          <a:p>
            <a:pPr lvl="1"/>
            <a:r>
              <a:rPr lang="en-US" dirty="0"/>
              <a:t>Leave more data in buffer (for larger buffers)</a:t>
            </a:r>
          </a:p>
          <a:p>
            <a:pPr lvl="1"/>
            <a:r>
              <a:rPr lang="en-US" dirty="0"/>
              <a:t>Can “zig-</a:t>
            </a:r>
            <a:r>
              <a:rPr lang="en-US" dirty="0" err="1"/>
              <a:t>zag</a:t>
            </a:r>
            <a:r>
              <a:rPr lang="en-US" dirty="0"/>
              <a:t>” (see animation)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806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SMJ: Total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Cost of SMJ is </a:t>
            </a:r>
            <a:r>
              <a:rPr lang="en-US" b="1" dirty="0"/>
              <a:t>cost of sorting</a:t>
            </a:r>
            <a:r>
              <a:rPr lang="en-US" dirty="0"/>
              <a:t> R and S…</a:t>
            </a:r>
          </a:p>
          <a:p>
            <a:endParaRPr lang="en-US" dirty="0"/>
          </a:p>
          <a:p>
            <a:r>
              <a:rPr lang="en-US" dirty="0"/>
              <a:t>Plus the </a:t>
            </a:r>
            <a:r>
              <a:rPr lang="en-US" b="1" dirty="0"/>
              <a:t>cost of scanning</a:t>
            </a:r>
            <a:r>
              <a:rPr lang="en-US" dirty="0"/>
              <a:t>: ~P(R)+P(S)</a:t>
            </a:r>
          </a:p>
          <a:p>
            <a:pPr lvl="1"/>
            <a:r>
              <a:rPr lang="en-US" dirty="0"/>
              <a:t>Because of </a:t>
            </a:r>
            <a:r>
              <a:rPr lang="en-US" i="1" dirty="0"/>
              <a:t>backup</a:t>
            </a:r>
            <a:r>
              <a:rPr lang="en-US" dirty="0"/>
              <a:t>: in worst case P(R)*P(S); but this would be very unlikely</a:t>
            </a:r>
          </a:p>
          <a:p>
            <a:endParaRPr lang="en-US" dirty="0"/>
          </a:p>
          <a:p>
            <a:r>
              <a:rPr lang="en-US" dirty="0"/>
              <a:t>Plus the </a:t>
            </a:r>
            <a:r>
              <a:rPr lang="en-US" b="1" dirty="0"/>
              <a:t>cost of writing out</a:t>
            </a:r>
            <a:r>
              <a:rPr lang="en-US" dirty="0"/>
              <a:t>: ~P(R)+P(S) but in worst </a:t>
            </a:r>
            <a:r>
              <a:rPr lang="en-US"/>
              <a:t>case T(R</a:t>
            </a:r>
            <a:r>
              <a:rPr lang="en-US" dirty="0"/>
              <a:t>)*T(S)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5269664"/>
            <a:ext cx="4102100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>
                <a:latin typeface="+mj-lt"/>
              </a:rPr>
              <a:t>~ Sort(P(R)) + Sort(P(S)) </a:t>
            </a:r>
            <a:r>
              <a:rPr lang="en-US" sz="3200" dirty="0">
                <a:latin typeface="+mj-lt"/>
              </a:rPr>
              <a:t>+ P(R) + P(S)</a:t>
            </a:r>
            <a:r>
              <a:rPr lang="en-US" sz="3200" b="1" i="1" dirty="0">
                <a:latin typeface="+mj-lt"/>
              </a:rPr>
              <a:t> </a:t>
            </a:r>
            <a:r>
              <a:rPr lang="en-US" sz="3200" dirty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687291" y="5269664"/>
                <a:ext cx="6174509" cy="142218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Recall: Sort(N)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⌈"/>
                            <m:endChr m:val="⌉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sz="2400" i="1" dirty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sz="2400" i="1" dirty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 dirty="0">
                                        <a:latin typeface="Cambria Math" charset="0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𝐵</m:t>
                                    </m:r>
                                  </m:sub>
                                </m:sSub>
                              </m:fName>
                              <m:e>
                                <m:f>
                                  <m:fPr>
                                    <m:ctrlPr>
                                      <a:rPr lang="en-US" sz="2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𝑵</m:t>
                                    </m:r>
                                  </m:num>
                                  <m:den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𝟐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𝑩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+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𝟏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den>
                                </m:f>
                              </m:e>
                            </m:func>
                          </m:e>
                        </m:d>
                        <m:r>
                          <a:rPr lang="en-US" sz="2400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</m:oMath>
                </a14:m>
                <a:endParaRPr lang="en-US" sz="2400" b="0" dirty="0"/>
              </a:p>
              <a:p>
                <a:r>
                  <a:rPr lang="en-US" sz="2400" i="1" dirty="0">
                    <a:latin typeface="+mj-lt"/>
                  </a:rPr>
                  <a:t>Note: this is using repacking, where we estimate that we can create initial runs of length ~2(B+1)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7291" y="5269664"/>
                <a:ext cx="6174509" cy="142218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9944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SMJ vs. BNLJ: Steel Cage Match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If we have 100 buffer pages, P(R) = 1000 pages and P(S) = 500 pages: </a:t>
                </a:r>
              </a:p>
              <a:p>
                <a:pPr lvl="1"/>
                <a:r>
                  <a:rPr lang="en-US" dirty="0"/>
                  <a:t>Sort both in two passes: 2 * 2 * 1000 + 2 * 2 * 500 = </a:t>
                </a:r>
                <a:r>
                  <a:rPr lang="en-US" b="1" dirty="0"/>
                  <a:t>6,000 IOs</a:t>
                </a:r>
              </a:p>
              <a:p>
                <a:pPr lvl="1"/>
                <a:r>
                  <a:rPr lang="en-US" dirty="0"/>
                  <a:t>Merge phase 1000 + 500 = 1,500 IOs</a:t>
                </a:r>
              </a:p>
              <a:p>
                <a:pPr lvl="1"/>
                <a:r>
                  <a:rPr lang="en-US" b="1" u="sng" dirty="0"/>
                  <a:t>= 7,500 IOs + OUT</a:t>
                </a:r>
              </a:p>
              <a:p>
                <a:pPr marL="0" indent="0">
                  <a:buNone/>
                </a:pPr>
                <a:r>
                  <a:rPr lang="en-US" dirty="0"/>
                  <a:t>What is BNLJ?</a:t>
                </a:r>
              </a:p>
              <a:p>
                <a:pPr lvl="1"/>
                <a:r>
                  <a:rPr lang="en-US" dirty="0"/>
                  <a:t> 500 + 1000*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charset="0"/>
                              </a:rPr>
                              <m:t>500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</a:rPr>
                              <m:t>98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/>
                  <a:t> = </a:t>
                </a:r>
                <a:r>
                  <a:rPr lang="en-US" b="1" u="sng" dirty="0"/>
                  <a:t>6,500 IOs + OUT</a:t>
                </a:r>
              </a:p>
              <a:p>
                <a:r>
                  <a:rPr lang="en-US" dirty="0"/>
                  <a:t>But, if we have 35 buffer pages?</a:t>
                </a:r>
              </a:p>
              <a:p>
                <a:pPr lvl="1"/>
                <a:r>
                  <a:rPr lang="en-US" dirty="0"/>
                  <a:t>Sort Merge has same behavior (still 2 passes)</a:t>
                </a:r>
              </a:p>
              <a:p>
                <a:pPr lvl="1"/>
                <a:r>
                  <a:rPr lang="en-US" dirty="0"/>
                  <a:t>BNLJ? </a:t>
                </a:r>
                <a:r>
                  <a:rPr lang="en-US" b="1" i="1" u="sng" dirty="0"/>
                  <a:t>15,500 IOs + OUT!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262" y="2991133"/>
            <a:ext cx="1457738" cy="2281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915353"/>
            <a:ext cx="982980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SMJ is ~ linear vs. BNLJ is quadratic…</a:t>
            </a:r>
          </a:p>
          <a:p>
            <a:pPr algn="ctr"/>
            <a:r>
              <a:rPr lang="en-US" sz="2800" dirty="0">
                <a:latin typeface="+mj-lt"/>
              </a:rPr>
              <a:t>But it’s all about the memory.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497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Sort-Merge Join (SMJ)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Hash Join (HJ)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The Cage Match: SMJ vs. HJ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9097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Optimization: Merges Merged!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SMJ is composed of a </a:t>
            </a:r>
            <a:r>
              <a:rPr lang="en-US" b="1" i="1" dirty="0"/>
              <a:t>sort phase </a:t>
            </a:r>
            <a:r>
              <a:rPr lang="en-US" dirty="0"/>
              <a:t>and a </a:t>
            </a:r>
            <a:r>
              <a:rPr lang="en-US" b="1" i="1" dirty="0"/>
              <a:t>merge phase</a:t>
            </a:r>
            <a:endParaRPr lang="en-US" dirty="0"/>
          </a:p>
          <a:p>
            <a:endParaRPr lang="en-US" dirty="0"/>
          </a:p>
          <a:p>
            <a:r>
              <a:rPr lang="en-US" dirty="0"/>
              <a:t>During the </a:t>
            </a:r>
            <a:r>
              <a:rPr lang="en-US" b="1" i="1" dirty="0"/>
              <a:t>sort phase</a:t>
            </a:r>
            <a:r>
              <a:rPr lang="en-US" dirty="0"/>
              <a:t>, run passes of external merge sort on R and S</a:t>
            </a:r>
          </a:p>
          <a:p>
            <a:pPr lvl="1"/>
            <a:r>
              <a:rPr lang="en-US" dirty="0"/>
              <a:t>Suppose at some point, R and S have &lt;= </a:t>
            </a:r>
            <a:r>
              <a:rPr lang="en-US" b="1" i="1" dirty="0"/>
              <a:t>B </a:t>
            </a:r>
            <a:r>
              <a:rPr lang="en-US" dirty="0"/>
              <a:t>(sorted) runs in total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 could do </a:t>
            </a:r>
            <a:r>
              <a:rPr lang="en-US"/>
              <a:t>two merges (for each of R &amp; S) </a:t>
            </a:r>
            <a:r>
              <a:rPr lang="en-US" dirty="0"/>
              <a:t>at this point, complete the sort phase, and start the merge phase…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OR, we could combine them: do </a:t>
            </a:r>
            <a:r>
              <a:rPr lang="en-US" b="1" dirty="0"/>
              <a:t>one</a:t>
            </a:r>
            <a:r>
              <a:rPr lang="en-US" dirty="0"/>
              <a:t> B-way merge and complete the join!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14245" y="1363960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</a:t>
            </a:r>
            <a:r>
              <a:rPr lang="en-US" sz="2400" dirty="0">
                <a:latin typeface="+mj-lt"/>
              </a:rPr>
              <a:t>buffer pages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344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+mj-lt"/>
                </a:rPr>
                <a:t>Sort Phase</a:t>
              </a:r>
            </a:p>
            <a:p>
              <a:r>
                <a:rPr lang="en-US" sz="2800" b="1" dirty="0">
                  <a:latin typeface="+mj-lt"/>
                </a:rPr>
                <a:t>(Ext. Merge Sort)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Un-Optimized SMJ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Split &amp; sort</a:t>
              </a: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Split &amp; sort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+mj-lt"/>
                </a:rPr>
                <a:t>Merge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+mj-lt"/>
                </a:rPr>
                <a:t>Merge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67725" y="4087244"/>
            <a:ext cx="7484200" cy="703404"/>
            <a:chOff x="3867725" y="4087244"/>
            <a:chExt cx="7484200" cy="703404"/>
          </a:xfrm>
        </p:grpSpPr>
        <p:sp>
          <p:nvSpPr>
            <p:cNvPr id="44" name="Rounded Rectangle 43"/>
            <p:cNvSpPr/>
            <p:nvPr/>
          </p:nvSpPr>
          <p:spPr>
            <a:xfrm>
              <a:off x="7961556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42" idx="2"/>
              <a:endCxn id="45" idx="0"/>
            </p:cNvCxnSpPr>
            <p:nvPr/>
          </p:nvCxnSpPr>
          <p:spPr>
            <a:xfrm>
              <a:off x="8440369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5" idx="0"/>
            </p:cNvCxnSpPr>
            <p:nvPr/>
          </p:nvCxnSpPr>
          <p:spPr>
            <a:xfrm flipH="1">
              <a:off x="8984821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0359409" y="408724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5018765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>
              <a:off x="5497578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>
              <a:off x="6042030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867725" y="4196155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042030" y="4790648"/>
            <a:ext cx="2942791" cy="791589"/>
            <a:chOff x="6042030" y="4790648"/>
            <a:chExt cx="2942791" cy="791589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Arrow Connector 69"/>
            <p:cNvCxnSpPr>
              <a:stCxn id="44" idx="2"/>
              <a:endCxn id="69" idx="0"/>
            </p:cNvCxnSpPr>
            <p:nvPr/>
          </p:nvCxnSpPr>
          <p:spPr>
            <a:xfrm flipH="1">
              <a:off x="7479137" y="4790648"/>
              <a:ext cx="1505684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4" idx="2"/>
              <a:endCxn id="69" idx="0"/>
            </p:cNvCxnSpPr>
            <p:nvPr/>
          </p:nvCxnSpPr>
          <p:spPr>
            <a:xfrm>
              <a:off x="6042030" y="4790648"/>
              <a:ext cx="1437107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</a:t>
            </a:r>
            <a:r>
              <a:rPr lang="en-US" sz="240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Joined output file created!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Unsorted input relations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4" name="Rectangle 7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588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+mj-lt"/>
                </a:rPr>
                <a:t>Sort Phase</a:t>
              </a:r>
            </a:p>
            <a:p>
              <a:r>
                <a:rPr lang="en-US" sz="2800" b="1" dirty="0">
                  <a:latin typeface="+mj-lt"/>
                </a:rPr>
                <a:t>(Ext. Merge Sort)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SMJ Optimization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Split &amp; sort</a:t>
              </a: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latin typeface="+mj-lt"/>
                </a:rPr>
                <a:t>Split &amp; sort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+mj-lt"/>
                </a:rPr>
                <a:t>Merge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+mj-lt"/>
                </a:rPr>
                <a:t>Merge</a:t>
              </a: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</a:t>
            </a:r>
            <a:r>
              <a:rPr lang="en-US" sz="240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Joined output file created!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Unsorted input relations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88780" y="3715477"/>
            <a:ext cx="11761920" cy="551723"/>
            <a:chOff x="188780" y="3715477"/>
            <a:chExt cx="11761920" cy="551723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188780" y="4267200"/>
              <a:ext cx="1176192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00565" y="3715477"/>
              <a:ext cx="2037033" cy="46166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latin typeface="+mj-lt"/>
                </a:rPr>
                <a:t>&lt;= B total runs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497578" y="4108732"/>
            <a:ext cx="5025426" cy="1473505"/>
            <a:chOff x="5497578" y="4108732"/>
            <a:chExt cx="5025426" cy="1473505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932551" y="4745357"/>
              <a:ext cx="25904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i="1" dirty="0">
                  <a:latin typeface="+mj-lt"/>
                </a:rPr>
                <a:t>B-Way Merge / Join</a:t>
              </a:r>
            </a:p>
          </p:txBody>
        </p:sp>
        <p:cxnSp>
          <p:nvCxnSpPr>
            <p:cNvPr id="76" name="Straight Arrow Connector 75"/>
            <p:cNvCxnSpPr>
              <a:stCxn id="57" idx="2"/>
              <a:endCxn id="69" idx="0"/>
            </p:cNvCxnSpPr>
            <p:nvPr/>
          </p:nvCxnSpPr>
          <p:spPr>
            <a:xfrm>
              <a:off x="5497578" y="4108732"/>
              <a:ext cx="1981559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58" idx="2"/>
              <a:endCxn id="69" idx="0"/>
            </p:cNvCxnSpPr>
            <p:nvPr/>
          </p:nvCxnSpPr>
          <p:spPr>
            <a:xfrm>
              <a:off x="6586482" y="4116722"/>
              <a:ext cx="892655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36" idx="2"/>
              <a:endCxn id="69" idx="0"/>
            </p:cNvCxnSpPr>
            <p:nvPr/>
          </p:nvCxnSpPr>
          <p:spPr>
            <a:xfrm flipH="1">
              <a:off x="7479137" y="4108732"/>
              <a:ext cx="961232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37" idx="2"/>
              <a:endCxn id="69" idx="0"/>
            </p:cNvCxnSpPr>
            <p:nvPr/>
          </p:nvCxnSpPr>
          <p:spPr>
            <a:xfrm flipH="1">
              <a:off x="7479137" y="4116722"/>
              <a:ext cx="2050136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685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SMJ Optimization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Now, on this last pass, we only do P(R) + P(S) IOs to complete the join!</a:t>
                </a:r>
              </a:p>
              <a:p>
                <a:endParaRPr lang="en-US" dirty="0"/>
              </a:p>
              <a:p>
                <a:r>
                  <a:rPr lang="en-US" dirty="0"/>
                  <a:t>If we can initially split R and S into </a:t>
                </a:r>
                <a:r>
                  <a:rPr lang="en-US" b="1" dirty="0"/>
                  <a:t>B total runs each of length approx. &lt;= 2(B+1)</a:t>
                </a:r>
                <a:r>
                  <a:rPr lang="en-US" dirty="0"/>
                  <a:t>, </a:t>
                </a:r>
                <a:r>
                  <a:rPr lang="en-US" i="1" dirty="0"/>
                  <a:t>assuming repacking lets us create initial runs of ~2(B+1)-</a:t>
                </a:r>
                <a:r>
                  <a:rPr lang="en-US" dirty="0"/>
                  <a:t> then we only need </a:t>
                </a:r>
                <a:r>
                  <a:rPr lang="en-US" b="1" i="1" dirty="0"/>
                  <a:t>3(P(R) + P(S)) + OUT</a:t>
                </a:r>
                <a:r>
                  <a:rPr lang="en-US" dirty="0"/>
                  <a:t> for SMJ!</a:t>
                </a:r>
              </a:p>
              <a:p>
                <a:pPr lvl="1"/>
                <a:r>
                  <a:rPr lang="en-US" dirty="0"/>
                  <a:t>2 R/W per page to sort runs in memory, 1 R per page to B-way merge / join!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How much memory for this to happen?  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den>
                    </m:f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2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⇒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≤2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b="0" i="1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en-US" b="1" dirty="0">
                    <a:ea typeface="Cambria Math" charset="0"/>
                    <a:cs typeface="Cambria Math" charset="0"/>
                  </a:rPr>
                  <a:t>Thus,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𝐦𝐚𝐱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{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𝐑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𝐒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}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𝑩</m:t>
                        </m:r>
                      </m:e>
                      <m:sup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b="1" dirty="0"/>
                  <a:t> is an approximate sufficient condition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  <a:blipFill rotWithShape="0">
                <a:blip r:embed="rId2"/>
                <a:stretch>
                  <a:fillRect l="-928" t="-40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9014245" y="1225848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</a:t>
            </a:r>
            <a:r>
              <a:rPr lang="en-US" sz="240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6610" y="5805310"/>
            <a:ext cx="629878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the larger of R,S has &lt;= B</a:t>
            </a:r>
            <a:r>
              <a:rPr lang="en-US" sz="2400" baseline="30000" dirty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 pages, then SMJ costs </a:t>
            </a:r>
            <a:r>
              <a:rPr lang="en-US" sz="2400" b="1" dirty="0">
                <a:latin typeface="+mj-lt"/>
              </a:rPr>
              <a:t>3(P(R)+P(S)) + OUT</a:t>
            </a:r>
            <a:r>
              <a:rPr lang="en-US" sz="2400" dirty="0">
                <a:latin typeface="+mj-lt"/>
              </a:rPr>
              <a:t>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Backup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753601" y="4210756"/>
            <a:ext cx="196144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See Lecture 13, Slide 13-14 – to clarify this slide.</a:t>
            </a:r>
          </a:p>
        </p:txBody>
      </p:sp>
    </p:spTree>
    <p:extLst>
      <p:ext uri="{BB962C8B-B14F-4D97-AF65-F5344CB8AC3E}">
        <p14:creationId xmlns:p14="http://schemas.microsoft.com/office/powerpoint/2010/main" val="3078788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points from SMJ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input already sorted on join key, skip the sorts.</a:t>
            </a:r>
          </a:p>
          <a:p>
            <a:pPr lvl="1"/>
            <a:r>
              <a:rPr lang="en-US" dirty="0"/>
              <a:t>SMJ is basically linear.</a:t>
            </a:r>
          </a:p>
          <a:p>
            <a:pPr lvl="1"/>
            <a:r>
              <a:rPr lang="en-US" dirty="0"/>
              <a:t>Nasty but unlikely case: Many duplicate join keys.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SMJ needs to sort </a:t>
            </a:r>
            <a:r>
              <a:rPr lang="en-US" b="1" dirty="0"/>
              <a:t>both </a:t>
            </a:r>
            <a:r>
              <a:rPr lang="en-US" dirty="0"/>
              <a:t>relations</a:t>
            </a:r>
          </a:p>
          <a:p>
            <a:pPr marL="857250" lvl="1" indent="-457200"/>
            <a:r>
              <a:rPr lang="en-US" dirty="0"/>
              <a:t>If max { P(R), P(S) } &lt; B</a:t>
            </a:r>
            <a:r>
              <a:rPr lang="en-US" baseline="30000" dirty="0"/>
              <a:t>2</a:t>
            </a:r>
            <a:r>
              <a:rPr lang="en-US" baseline="-25000" dirty="0"/>
              <a:t>  </a:t>
            </a:r>
            <a:r>
              <a:rPr lang="en-US" dirty="0"/>
              <a:t>then cost is 3(P(R)+P(S)) + OUT</a:t>
            </a:r>
          </a:p>
          <a:p>
            <a:pPr marL="514350" indent="-514350">
              <a:buFont typeface="Arial"/>
              <a:buAutoNum type="arabicPeriod"/>
            </a:pPr>
            <a:endParaRPr lang="en-US" dirty="0"/>
          </a:p>
          <a:p>
            <a:pPr marL="914400" lvl="1" indent="-514350">
              <a:buAutoNum type="arabicPeriod"/>
            </a:pP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790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Summary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927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Bonus questions.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Fast dog.</a:t>
            </a:r>
          </a:p>
          <a:p>
            <a:pPr lvl="1"/>
            <a:r>
              <a:rPr lang="en-US" dirty="0"/>
              <a:t>If max {P(R), P(S)} &lt; B</a:t>
            </a:r>
            <a:r>
              <a:rPr lang="en-US" baseline="30000" dirty="0"/>
              <a:t>2 </a:t>
            </a:r>
            <a:r>
              <a:rPr lang="en-US" dirty="0"/>
              <a:t>then SMJ takes 3(P(R) + P(S)) + OUT</a:t>
            </a:r>
            <a:r>
              <a:rPr lang="en-US" baseline="30000" dirty="0"/>
              <a:t> </a:t>
            </a:r>
            <a:endParaRPr lang="en-US" dirty="0"/>
          </a:p>
          <a:p>
            <a:pPr lvl="1"/>
            <a:r>
              <a:rPr lang="en-US" dirty="0"/>
              <a:t>What is the similar condition to obtain 5(P(R) + P(S)) + OUT?</a:t>
            </a:r>
          </a:p>
          <a:p>
            <a:pPr lvl="1"/>
            <a:r>
              <a:rPr lang="en-US" dirty="0"/>
              <a:t>What is the condition for (2k+1)(P(R) + P(S)) + OUT</a:t>
            </a:r>
          </a:p>
          <a:p>
            <a:endParaRPr lang="en-US" dirty="0"/>
          </a:p>
          <a:p>
            <a:r>
              <a:rPr lang="en-US" dirty="0"/>
              <a:t>Q2: BNLJ V. SMJ</a:t>
            </a:r>
          </a:p>
          <a:p>
            <a:pPr lvl="1"/>
            <a:r>
              <a:rPr lang="en-US" dirty="0"/>
              <a:t>Under what conditions will BNLJ outperform SMJ?</a:t>
            </a:r>
          </a:p>
          <a:p>
            <a:pPr lvl="2"/>
            <a:r>
              <a:rPr lang="en-US" dirty="0"/>
              <a:t>Size of R, S and # of buffer pages</a:t>
            </a:r>
          </a:p>
          <a:p>
            <a:pPr lvl="1"/>
            <a:endParaRPr lang="en-US" dirty="0"/>
          </a:p>
          <a:p>
            <a:r>
              <a:rPr lang="en-US" dirty="0"/>
              <a:t>Discuss! And We’ll put up a google form. 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800" y="158750"/>
            <a:ext cx="2997200" cy="1715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311150"/>
            <a:ext cx="2410844" cy="13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23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Hash Join (HJ)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26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215" y="2934025"/>
            <a:ext cx="2395871" cy="23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56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Hash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Memory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440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Hashing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Magic of hashing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 hash function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 maps into [0,B-1]</a:t>
            </a:r>
          </a:p>
          <a:p>
            <a:pPr lvl="1"/>
            <a:r>
              <a:rPr lang="en-US" dirty="0"/>
              <a:t>And maps nearly uniformly</a:t>
            </a:r>
          </a:p>
          <a:p>
            <a:pPr lvl="1"/>
            <a:endParaRPr lang="en-US" dirty="0"/>
          </a:p>
          <a:p>
            <a:r>
              <a:rPr lang="en-US" dirty="0"/>
              <a:t>A hash </a:t>
            </a:r>
            <a:r>
              <a:rPr lang="en-US" b="1" dirty="0"/>
              <a:t>collision</a:t>
            </a:r>
            <a:r>
              <a:rPr lang="en-US" dirty="0"/>
              <a:t> is when x != y but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(x) =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(y)</a:t>
            </a:r>
          </a:p>
          <a:p>
            <a:pPr lvl="1"/>
            <a:r>
              <a:rPr lang="en-US" dirty="0"/>
              <a:t>Note however that it will </a:t>
            </a:r>
            <a:r>
              <a:rPr lang="en-US" b="1" u="sng" dirty="0"/>
              <a:t>never</a:t>
            </a:r>
            <a:r>
              <a:rPr lang="en-US" dirty="0"/>
              <a:t> occur that x = y but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(x) !=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(y)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hash on an attribute A, so our has function is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(t) has the form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</a:t>
            </a:r>
            <a:r>
              <a:rPr lang="en-US" dirty="0" err="1"/>
              <a:t>t.A</a:t>
            </a:r>
            <a:r>
              <a:rPr lang="en-US" dirty="0"/>
              <a:t>). </a:t>
            </a:r>
          </a:p>
          <a:p>
            <a:pPr lvl="1"/>
            <a:r>
              <a:rPr lang="en-US" b="1" dirty="0"/>
              <a:t>Collisions</a:t>
            </a:r>
            <a:r>
              <a:rPr lang="en-US" dirty="0"/>
              <a:t> may be more frequent.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04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Mad Hash Collisions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969" r="25000"/>
          <a:stretch/>
        </p:blipFill>
        <p:spPr>
          <a:xfrm>
            <a:off x="1468165" y="1909763"/>
            <a:ext cx="3151945" cy="2505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18" r="30156" b="18125"/>
          <a:stretch/>
        </p:blipFill>
        <p:spPr>
          <a:xfrm>
            <a:off x="7915275" y="1909763"/>
            <a:ext cx="3227739" cy="25574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77264" y="52177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sym typeface="Wingdings"/>
              </a:rPr>
              <a:t>Say something here to justify this slide’s existence? [TODO]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14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Sort-Merge Join (SMJ)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</a:t>
              </a: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006" y="2660885"/>
            <a:ext cx="1457738" cy="22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9411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Join: High-level procedure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/>
                  <a:t>Partition Phase: </a:t>
                </a:r>
                <a:r>
                  <a:rPr lang="en-US" dirty="0"/>
                  <a:t>Using one (shared) hash function </a:t>
                </a:r>
                <a:r>
                  <a:rPr lang="en-US" b="1" i="1" dirty="0" err="1"/>
                  <a:t>h</a:t>
                </a:r>
                <a:r>
                  <a:rPr lang="en-US" b="1" i="1" baseline="-25000" dirty="0" err="1"/>
                  <a:t>B</a:t>
                </a:r>
                <a:r>
                  <a:rPr lang="en-US" dirty="0"/>
                  <a:t>, partition R </a:t>
                </a:r>
                <a:r>
                  <a:rPr lang="en-US" i="1" dirty="0"/>
                  <a:t>and </a:t>
                </a:r>
                <a:r>
                  <a:rPr lang="en-US" dirty="0"/>
                  <a:t>S into </a:t>
                </a:r>
                <a:r>
                  <a:rPr lang="en-US" b="1" i="1" dirty="0"/>
                  <a:t>B</a:t>
                </a:r>
                <a:r>
                  <a:rPr lang="en-US" dirty="0"/>
                  <a:t> buckets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/>
                  <a:t>Matching Phase: </a:t>
                </a:r>
                <a:r>
                  <a:rPr lang="en-US" dirty="0"/>
                  <a:t>Take pairs of buckets whose tuples have the same values for </a:t>
                </a:r>
                <a:r>
                  <a:rPr lang="en-US" b="1" i="1" dirty="0"/>
                  <a:t>h</a:t>
                </a:r>
                <a:r>
                  <a:rPr lang="en-US" dirty="0"/>
                  <a:t>, and join these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/>
                  <a:t>Use BNLJ here; or hash again </a:t>
                </a:r>
                <a:r>
                  <a:rPr lang="en-US" dirty="0">
                    <a:sym typeface="Wingdings"/>
                  </a:rPr>
                  <a:t> either way, operating on small partitions so fast!</a:t>
                </a:r>
                <a:endParaRPr lang="en-US" dirty="0"/>
              </a:p>
              <a:p>
                <a:pPr marL="971550" lvl="1" indent="-514350">
                  <a:buFont typeface="+mj-lt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  <a:blipFill rotWithShape="0">
                <a:blip r:embed="rId2"/>
                <a:stretch>
                  <a:fillRect l="-1217" t="-3427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946490" y="15601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  <a:sym typeface="Wingdings"/>
              </a:rPr>
              <a:t>Note again that </a:t>
            </a:r>
            <a:r>
              <a:rPr lang="en-US" sz="2400" dirty="0">
                <a:latin typeface="+mj-lt"/>
                <a:sym typeface="Wingdings"/>
              </a:rPr>
              <a:t>we are only considering equality constraints here</a:t>
            </a:r>
            <a:endParaRPr lang="en-US" sz="2400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3871" y="5574891"/>
            <a:ext cx="678425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  <a:sym typeface="Wingdings"/>
              </a:rPr>
              <a:t>We </a:t>
            </a:r>
            <a:r>
              <a:rPr lang="en-US" sz="2800" b="1" i="1" dirty="0">
                <a:latin typeface="+mj-lt"/>
                <a:sym typeface="Wingdings"/>
              </a:rPr>
              <a:t>decompose</a:t>
            </a:r>
            <a:r>
              <a:rPr lang="en-US" sz="2800" dirty="0">
                <a:latin typeface="+mj-lt"/>
                <a:sym typeface="Wingdings"/>
              </a:rPr>
              <a:t> the problem using </a:t>
            </a:r>
            <a:r>
              <a:rPr lang="en-US" sz="2800" b="1" i="1" dirty="0" err="1">
                <a:latin typeface="+mj-lt"/>
                <a:sym typeface="Wingdings"/>
              </a:rPr>
              <a:t>h</a:t>
            </a:r>
            <a:r>
              <a:rPr lang="en-US" sz="2800" b="1" i="1" baseline="-25000" dirty="0" err="1"/>
              <a:t>B</a:t>
            </a:r>
            <a:r>
              <a:rPr lang="en-US" sz="2800" dirty="0">
                <a:latin typeface="+mj-lt"/>
                <a:sym typeface="Wingdings"/>
              </a:rPr>
              <a:t>, then complete the join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391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Join: High-level procedure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71600"/>
                <a:ext cx="10515600" cy="464958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/>
                  <a:t>Partition Phase: </a:t>
                </a:r>
                <a:r>
                  <a:rPr lang="en-US" dirty="0"/>
                  <a:t>Using one (shared) hash function </a:t>
                </a:r>
                <a:r>
                  <a:rPr lang="en-US" b="1" i="1" dirty="0" err="1"/>
                  <a:t>h</a:t>
                </a:r>
                <a:r>
                  <a:rPr lang="en-US" b="1" i="1" baseline="-25000" dirty="0" err="1"/>
                  <a:t>B</a:t>
                </a:r>
                <a:r>
                  <a:rPr lang="en-US" dirty="0"/>
                  <a:t> per pass partition R </a:t>
                </a:r>
                <a:r>
                  <a:rPr lang="en-US" i="1" dirty="0"/>
                  <a:t>and </a:t>
                </a:r>
                <a:r>
                  <a:rPr lang="en-US" dirty="0"/>
                  <a:t>S into </a:t>
                </a:r>
                <a:r>
                  <a:rPr lang="en-US" b="1" i="1" dirty="0"/>
                  <a:t>B</a:t>
                </a:r>
                <a:r>
                  <a:rPr lang="en-US" dirty="0"/>
                  <a:t> buckets.</a:t>
                </a:r>
              </a:p>
              <a:p>
                <a:pPr lvl="1"/>
                <a:r>
                  <a:rPr lang="en-US" dirty="0"/>
                  <a:t>Each phase creates B more buckets that are a factor of B smaller.</a:t>
                </a:r>
              </a:p>
              <a:p>
                <a:pPr lvl="1"/>
                <a:r>
                  <a:rPr lang="en-US" dirty="0"/>
                  <a:t>Repeatedly partition with a new hash function</a:t>
                </a:r>
              </a:p>
              <a:p>
                <a:pPr lvl="1"/>
                <a:r>
                  <a:rPr lang="en-US" dirty="0"/>
                  <a:t>Stop when all buckets for one relation are smaller than B-1 (Why?)</a:t>
                </a:r>
              </a:p>
              <a:p>
                <a:pPr lvl="1"/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/>
                  <a:t>Matching Phase: </a:t>
                </a:r>
                <a:r>
                  <a:rPr lang="en-US" dirty="0"/>
                  <a:t>Take pairs of buckets whose tuples have the same values for </a:t>
                </a:r>
                <a:r>
                  <a:rPr lang="en-US" b="1" i="1" dirty="0"/>
                  <a:t>h</a:t>
                </a:r>
                <a:r>
                  <a:rPr lang="en-US" dirty="0"/>
                  <a:t>, and join these</a:t>
                </a:r>
              </a:p>
              <a:p>
                <a:pPr lvl="1"/>
                <a:r>
                  <a:rPr lang="en-US" dirty="0"/>
                  <a:t>Use BNLJ here for each matching pair.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71600"/>
                <a:ext cx="10515600" cy="4649583"/>
              </a:xfrm>
              <a:blipFill rotWithShape="0">
                <a:blip r:embed="rId2"/>
                <a:stretch>
                  <a:fillRect l="-1217" t="-2883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838200" y="6021183"/>
            <a:ext cx="105156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  <a:sym typeface="Wingdings"/>
              </a:rPr>
              <a:t>We </a:t>
            </a:r>
            <a:r>
              <a:rPr lang="en-US" sz="2800" b="1" i="1" dirty="0">
                <a:latin typeface="+mj-lt"/>
                <a:sym typeface="Wingdings"/>
              </a:rPr>
              <a:t>decompose</a:t>
            </a:r>
            <a:r>
              <a:rPr lang="en-US" sz="2800" dirty="0">
                <a:latin typeface="+mj-lt"/>
                <a:sym typeface="Wingdings"/>
              </a:rPr>
              <a:t> the problem using </a:t>
            </a:r>
            <a:r>
              <a:rPr lang="en-US" sz="2800" b="1" i="1" dirty="0" err="1">
                <a:latin typeface="+mj-lt"/>
                <a:sym typeface="Wingdings"/>
              </a:rPr>
              <a:t>h</a:t>
            </a:r>
            <a:r>
              <a:rPr lang="en-US" sz="2800" b="1" i="1" baseline="-25000" dirty="0" err="1"/>
              <a:t>B</a:t>
            </a:r>
            <a:r>
              <a:rPr lang="en-US" sz="2800" dirty="0">
                <a:latin typeface="+mj-lt"/>
                <a:sym typeface="Wingdings"/>
              </a:rPr>
              <a:t>, then complete the join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985000" y="5183125"/>
            <a:ext cx="43688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P(R) + P(S) + OUT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85000" y="3752732"/>
            <a:ext cx="52070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Each </a:t>
            </a:r>
            <a:r>
              <a:rPr lang="en-US" sz="3000"/>
              <a:t>pass takes 2(P(R</a:t>
            </a:r>
            <a:r>
              <a:rPr lang="en-US" sz="3000" dirty="0"/>
              <a:t>) + </a:t>
            </a:r>
            <a:r>
              <a:rPr lang="en-US" sz="3000"/>
              <a:t>P(S))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335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Join: High-level 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2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Partition Phase: </a:t>
            </a:r>
            <a:r>
              <a:rPr lang="en-US" dirty="0"/>
              <a:t>Using one (shared) hash function </a:t>
            </a:r>
            <a:r>
              <a:rPr lang="en-US" b="1" i="1" dirty="0" err="1"/>
              <a:t>h</a:t>
            </a:r>
            <a:r>
              <a:rPr lang="en-US" b="1" i="1" baseline="-25000" dirty="0" err="1"/>
              <a:t>B</a:t>
            </a:r>
            <a:r>
              <a:rPr lang="en-US" dirty="0"/>
              <a:t>, partition R </a:t>
            </a:r>
            <a:r>
              <a:rPr lang="en-US" i="1" dirty="0"/>
              <a:t>and </a:t>
            </a:r>
            <a:r>
              <a:rPr lang="en-US" dirty="0"/>
              <a:t>S into </a:t>
            </a:r>
            <a:r>
              <a:rPr lang="en-US" b="1" i="1" dirty="0"/>
              <a:t>B</a:t>
            </a:r>
            <a:r>
              <a:rPr lang="en-US" dirty="0"/>
              <a:t> buckets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500976" y="5426881"/>
            <a:ext cx="21733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  <a:sym typeface="Wingdings"/>
              </a:rPr>
              <a:t>More detail in a second…</a:t>
            </a:r>
            <a:endParaRPr lang="en-US" sz="2400" b="1" i="1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542348" y="2705854"/>
            <a:ext cx="217339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+mj-lt"/>
                <a:sym typeface="Wingdings"/>
              </a:rPr>
              <a:t>Note our </a:t>
            </a:r>
            <a:r>
              <a:rPr lang="en-US" sz="2400" i="1">
                <a:latin typeface="+mj-lt"/>
                <a:sym typeface="Wingdings"/>
              </a:rPr>
              <a:t>new convention: pages each have two tuples (one per row)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52986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Join: High-level procedure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2. Matching Phase: </a:t>
            </a:r>
            <a:r>
              <a:rPr lang="en-US" dirty="0"/>
              <a:t>Take pairs of buckets whose tuples have the same values for </a:t>
            </a:r>
            <a:r>
              <a:rPr lang="en-US" b="1" i="1" dirty="0" err="1"/>
              <a:t>h</a:t>
            </a:r>
            <a:r>
              <a:rPr lang="en-US" b="1" i="1" baseline="-25000" dirty="0" err="1"/>
              <a:t>B</a:t>
            </a:r>
            <a:r>
              <a:rPr lang="en-US" dirty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28099422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Join: High-level procedure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365333" y="4906232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21108261" flipH="1">
            <a:off x="9418317" y="5371139"/>
            <a:ext cx="836527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250311" y="4441996"/>
            <a:ext cx="19416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Don’t have to join the others!  E.g. (S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 and R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)!</a:t>
            </a: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2. Matching Phase: </a:t>
            </a:r>
            <a:r>
              <a:rPr lang="en-US" dirty="0"/>
              <a:t>Take pairs of buckets whose tuples have the same values for </a:t>
            </a:r>
            <a:r>
              <a:rPr lang="en-US" b="1" i="1" dirty="0" err="1"/>
              <a:t>h</a:t>
            </a:r>
            <a:r>
              <a:rPr lang="en-US" b="1" i="1" baseline="-25000" dirty="0" err="1"/>
              <a:t>B</a:t>
            </a:r>
            <a:r>
              <a:rPr lang="en-US" dirty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39187662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Goal: </a:t>
            </a:r>
            <a:r>
              <a:rPr lang="en-US" dirty="0"/>
              <a:t>For each relation, partition relation into </a:t>
            </a:r>
            <a:r>
              <a:rPr lang="en-US" b="1" dirty="0"/>
              <a:t>buckets</a:t>
            </a:r>
            <a:r>
              <a:rPr lang="en-US" dirty="0"/>
              <a:t> such that if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</a:t>
            </a:r>
            <a:r>
              <a:rPr lang="en-US" dirty="0" err="1"/>
              <a:t>t.A</a:t>
            </a:r>
            <a:r>
              <a:rPr lang="en-US" dirty="0"/>
              <a:t>) =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</a:t>
            </a:r>
            <a:r>
              <a:rPr lang="en-US" dirty="0" err="1"/>
              <a:t>t’.A</a:t>
            </a:r>
            <a:r>
              <a:rPr lang="en-US" dirty="0"/>
              <a:t>) they are in the same bucket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Given B+1 buffer pages, we partition into B buckets:</a:t>
            </a:r>
          </a:p>
          <a:p>
            <a:pPr lvl="1"/>
            <a:r>
              <a:rPr lang="en-US" dirty="0"/>
              <a:t>We use B buffer pages for output (one for each bucket), and 1 for input</a:t>
            </a:r>
          </a:p>
          <a:p>
            <a:pPr lvl="2"/>
            <a:r>
              <a:rPr lang="en-US" dirty="0"/>
              <a:t>The “dual” of sorting. </a:t>
            </a:r>
          </a:p>
          <a:p>
            <a:pPr lvl="2"/>
            <a:r>
              <a:rPr lang="en-US" dirty="0"/>
              <a:t>For each tuple t in input, copy to buffer page for </a:t>
            </a:r>
            <a:r>
              <a:rPr lang="en-US" dirty="0" err="1"/>
              <a:t>h</a:t>
            </a:r>
            <a:r>
              <a:rPr lang="en-US" baseline="-25000" dirty="0" err="1"/>
              <a:t>B</a:t>
            </a:r>
            <a:r>
              <a:rPr lang="en-US" dirty="0"/>
              <a:t>(</a:t>
            </a:r>
            <a:r>
              <a:rPr lang="en-US" dirty="0" err="1"/>
              <a:t>t.A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When page fills up, flush to disk.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034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big are the resulting buckets?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b="1" dirty="0"/>
              <a:t>N input pages, we partition into B buckets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sym typeface="Wingdings"/>
              </a:rPr>
              <a:t> </a:t>
            </a:r>
            <a:r>
              <a:rPr lang="en-US" dirty="0"/>
              <a:t>Ideally our buckets are each of size </a:t>
            </a:r>
            <a:r>
              <a:rPr lang="en-US" b="1" dirty="0"/>
              <a:t>~ N/B pages</a:t>
            </a:r>
          </a:p>
          <a:p>
            <a:pPr lvl="1"/>
            <a:endParaRPr lang="en-US" dirty="0"/>
          </a:p>
          <a:p>
            <a:r>
              <a:rPr lang="en-US" dirty="0"/>
              <a:t>What happens if there are </a:t>
            </a:r>
            <a:r>
              <a:rPr lang="en-US" b="1" dirty="0"/>
              <a:t>hash collisions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Buckets could be &gt; N/B</a:t>
            </a:r>
          </a:p>
          <a:p>
            <a:pPr lvl="1"/>
            <a:r>
              <a:rPr lang="en-US" b="1" dirty="0"/>
              <a:t>We’ll do several passes…</a:t>
            </a:r>
          </a:p>
          <a:p>
            <a:pPr lvl="1"/>
            <a:endParaRPr lang="en-US" dirty="0"/>
          </a:p>
          <a:p>
            <a:r>
              <a:rPr lang="en-US" dirty="0"/>
              <a:t>What happens if there are </a:t>
            </a:r>
            <a:r>
              <a:rPr lang="en-US" b="1" dirty="0"/>
              <a:t>duplicate join keys?</a:t>
            </a:r>
          </a:p>
          <a:p>
            <a:pPr lvl="1"/>
            <a:r>
              <a:rPr lang="en-US" dirty="0"/>
              <a:t>Nothing we can do here… could have some </a:t>
            </a:r>
            <a:r>
              <a:rPr lang="en-US" b="1" dirty="0"/>
              <a:t>skew</a:t>
            </a:r>
            <a:r>
              <a:rPr lang="en-US" dirty="0"/>
              <a:t> in size of the buckets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Given </a:t>
            </a:r>
            <a:r>
              <a:rPr lang="en-US" sz="2400" b="1" i="1">
                <a:latin typeface="+mj-lt"/>
              </a:rPr>
              <a:t>B+1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790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big </a:t>
            </a:r>
            <a:r>
              <a:rPr lang="en-US" i="1" dirty="0"/>
              <a:t>do we want</a:t>
            </a:r>
            <a:r>
              <a:rPr lang="en-US" dirty="0"/>
              <a:t> the resulting buckets?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Ideally, our buckets would be of size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/>
                  <a:t>pages</a:t>
                </a:r>
              </a:p>
              <a:p>
                <a:pPr lvl="1"/>
                <a:r>
                  <a:rPr lang="en-US" b="1" i="1" dirty="0"/>
                  <a:t>1</a:t>
                </a:r>
                <a:r>
                  <a:rPr lang="en-US" dirty="0"/>
                  <a:t> for input page,</a:t>
                </a:r>
                <a:r>
                  <a:rPr lang="en-US" b="1" i="1" dirty="0"/>
                  <a:t> 1 </a:t>
                </a:r>
                <a:r>
                  <a:rPr lang="en-US" dirty="0"/>
                  <a:t>for output page, </a:t>
                </a:r>
                <a:r>
                  <a:rPr lang="en-US" b="1" i="1" dirty="0"/>
                  <a:t>B-1</a:t>
                </a:r>
                <a:r>
                  <a:rPr lang="en-US" dirty="0"/>
                  <a:t> for each bucket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Recall: If we want to join a bucket from R and one from S, we can do BNLJ </a:t>
                </a:r>
                <a:r>
                  <a:rPr lang="en-US" b="1" dirty="0"/>
                  <a:t>in linear time </a:t>
                </a:r>
                <a:r>
                  <a:rPr lang="en-US" dirty="0"/>
                  <a:t>if for </a:t>
                </a:r>
                <a:r>
                  <a:rPr lang="en-US" i="1" dirty="0"/>
                  <a:t>one of them (</a:t>
                </a:r>
                <a:r>
                  <a:rPr lang="en-US" i="1" dirty="0" err="1"/>
                  <a:t>wlog</a:t>
                </a:r>
                <a:r>
                  <a:rPr lang="en-US" i="1" dirty="0"/>
                  <a:t> say R),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𝑷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!</a:t>
                </a:r>
              </a:p>
              <a:p>
                <a:pPr lvl="1"/>
                <a:r>
                  <a:rPr lang="en-US" dirty="0"/>
                  <a:t>And more generally, being able to fit bucket in memory is advantageous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We can keep partitioning buckets that are &gt; B-1 pages, until they are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/>
                  <a:t>pages</a:t>
                </a:r>
                <a:endParaRPr lang="en-US" dirty="0"/>
              </a:p>
              <a:p>
                <a:pPr lvl="1"/>
                <a:r>
                  <a:rPr lang="en-US" dirty="0"/>
                  <a:t>Using a new hash key which will split them…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  <a:blipFill rotWithShape="0">
                <a:blip r:embed="rId2"/>
                <a:stretch>
                  <a:fillRect l="-1060" t="-2801" r="-13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8338486" y="5480903"/>
            <a:ext cx="3015314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We’ll call each </a:t>
            </a:r>
            <a:r>
              <a:rPr lang="en-US" sz="2400">
                <a:latin typeface="+mj-lt"/>
              </a:rPr>
              <a:t>of these a “pass” again…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Given </a:t>
            </a:r>
            <a:r>
              <a:rPr lang="en-US" sz="2400" b="1" i="1">
                <a:latin typeface="+mj-lt"/>
              </a:rPr>
              <a:t>B+1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>
                    <a:latin typeface="Cambria Math" charset="0"/>
                  </a:rPr>
                  <a:t>Recall for BNLJ: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6373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partition into </a:t>
            </a:r>
            <a:r>
              <a:rPr lang="en-US" b="1" i="1" dirty="0"/>
              <a:t>B = 2</a:t>
            </a:r>
            <a:r>
              <a:rPr lang="en-US" dirty="0"/>
              <a:t> buckets </a:t>
            </a:r>
            <a:r>
              <a:rPr lang="en-US" b="1" dirty="0"/>
              <a:t>using hash function h</a:t>
            </a:r>
            <a:r>
              <a:rPr lang="en-US" b="1" baseline="-25000" dirty="0"/>
              <a:t>2</a:t>
            </a:r>
            <a:r>
              <a:rPr lang="en-US" b="1" dirty="0"/>
              <a:t> </a:t>
            </a:r>
            <a:r>
              <a:rPr lang="en-US" dirty="0"/>
              <a:t>so that we can have one buffer page for each partition (and one for input)</a:t>
            </a:r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43" name="Can 42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262344" y="2833699"/>
            <a:ext cx="609145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For simplicity, we’ll look at partitioning one of the two relations- we just do the same for the other relation!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284349" y="4660932"/>
            <a:ext cx="606945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Recall: our goal will be to get </a:t>
            </a:r>
            <a:r>
              <a:rPr lang="en-US" sz="2800" b="1" i="1" dirty="0">
                <a:latin typeface="+mj-lt"/>
              </a:rPr>
              <a:t>B = 2 buckets</a:t>
            </a:r>
            <a:r>
              <a:rPr lang="en-US" sz="2800" dirty="0">
                <a:latin typeface="+mj-lt"/>
              </a:rPr>
              <a:t> of size &lt;= </a:t>
            </a:r>
            <a:r>
              <a:rPr lang="en-US" sz="2800" b="1" i="1" dirty="0">
                <a:latin typeface="+mj-lt"/>
              </a:rPr>
              <a:t>B-1 </a:t>
            </a:r>
            <a:r>
              <a:rPr lang="en-US" sz="2800" b="1" i="1" dirty="0">
                <a:latin typeface="+mj-lt"/>
                <a:sym typeface="Wingdings"/>
              </a:rPr>
              <a:t></a:t>
            </a:r>
            <a:r>
              <a:rPr lang="en-US" sz="2800" b="1" i="1" dirty="0">
                <a:latin typeface="+mj-lt"/>
              </a:rPr>
              <a:t> 1 page each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813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We read pages from R into the “input” page of the buffer…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50" name="Right Arrow 49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4949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L 0.55039 0.05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6867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Sort-Merge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“Backup” &amp; Total Cost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Optimizations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ACTIVITY: Sequential Flooding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858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2. Then we use </a:t>
            </a:r>
            <a:r>
              <a:rPr lang="en-US" b="1" dirty="0"/>
              <a:t>hash function h</a:t>
            </a:r>
            <a:r>
              <a:rPr lang="en-US" b="1" baseline="-25000" dirty="0"/>
              <a:t>2</a:t>
            </a:r>
            <a:r>
              <a:rPr lang="en-US" b="1" dirty="0"/>
              <a:t> </a:t>
            </a:r>
            <a:r>
              <a:rPr lang="en-US" dirty="0"/>
              <a:t>to sort into the buckets, which each have one page in the buffer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(0) = 0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78354" y="436112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676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  <p:bldP spid="3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(3) = 1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838200" y="1523675"/>
            <a:ext cx="10515600" cy="1172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/>
              <a:t>2. Then we use </a:t>
            </a:r>
            <a:r>
              <a:rPr lang="en-US" b="1"/>
              <a:t>hash function h</a:t>
            </a:r>
            <a:r>
              <a:rPr lang="en-US" b="1" baseline="-25000"/>
              <a:t>2</a:t>
            </a:r>
            <a:r>
              <a:rPr lang="en-US" b="1"/>
              <a:t> </a:t>
            </a:r>
            <a:r>
              <a:rPr lang="en-US"/>
              <a:t>to sort into the buckets, which each have one page in the buffer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915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" grpId="0" animBg="1"/>
      <p:bldP spid="4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055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38164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76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(3) = 1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78366" y="43690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19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1" grpId="0" animBg="1"/>
      <p:bldP spid="4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(0) = 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901" y="43672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387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34" grpId="0" animBg="1"/>
      <p:bldP spid="4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0081720" y="43802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566" y="4369097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70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64961 -0.002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87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L -0.74831 0.1305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22" y="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083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46823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11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 that collisions can occur!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(5) = 1</a:t>
            </a:r>
          </a:p>
        </p:txBody>
      </p:sp>
      <p:sp>
        <p:nvSpPr>
          <p:cNvPr id="2" name="Explosion 2 1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Collision!!!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678354" y="439293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7302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803984" y="3065737"/>
            <a:ext cx="2464136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(5) </a:t>
            </a:r>
            <a:r>
              <a:rPr lang="en-US" sz="2800">
                <a:solidFill>
                  <a:srgbClr val="00B050"/>
                </a:solidFill>
                <a:latin typeface="+mj-lt"/>
              </a:rPr>
              <a:t>= h</a:t>
            </a:r>
            <a:r>
              <a:rPr lang="en-US" sz="2800" baseline="-2500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>
                <a:solidFill>
                  <a:srgbClr val="00B050"/>
                </a:solidFill>
                <a:latin typeface="+mj-lt"/>
              </a:rPr>
              <a:t>(3) 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= 1</a:t>
            </a:r>
          </a:p>
        </p:txBody>
      </p:sp>
    </p:spTree>
    <p:extLst>
      <p:ext uri="{BB962C8B-B14F-4D97-AF65-F5344CB8AC3E}">
        <p14:creationId xmlns:p14="http://schemas.microsoft.com/office/powerpoint/2010/main" val="22867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  <p:bldP spid="51" grpId="0" animBg="1"/>
      <p:bldP spid="54" grpId="0" animBg="1"/>
      <p:bldP spid="4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(0) = 0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028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42" grpId="0" animBg="1"/>
      <p:bldP spid="5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997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55039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Merge Join (SMJ): Basic Procedure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Sort R, S on A using </a:t>
                </a:r>
                <a:r>
                  <a:rPr lang="en-US" b="1" i="1" dirty="0"/>
                  <a:t>external merge sort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i="1" dirty="0"/>
                  <a:t>Scan</a:t>
                </a:r>
                <a:r>
                  <a:rPr lang="en-US" dirty="0"/>
                  <a:t> sorted files and “merge”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i="1" dirty="0"/>
                  <a:t>[May need to “backup”- see next subsection]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  <a:blipFill rotWithShape="0">
                <a:blip r:embed="rId2"/>
                <a:stretch>
                  <a:fillRect l="-1217" t="-3915" b="-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649866" y="5520367"/>
            <a:ext cx="689226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  <a:sym typeface="Wingdings"/>
              </a:rPr>
              <a:t>Note that if R, S are already sorted on A, SMJ will be awesome!</a:t>
            </a:r>
            <a:endParaRPr lang="en-US" sz="3200" b="1" i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288594" y="1825625"/>
            <a:ext cx="306520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sym typeface="Wingdings"/>
              </a:rPr>
              <a:t>Note that we are only considering equality join conditions here</a:t>
            </a:r>
            <a:endParaRPr lang="en-US" sz="2400" b="1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2043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78353" y="439760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(5) = 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0102777" y="441003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803984" y="3065737"/>
            <a:ext cx="2464136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(5) </a:t>
            </a:r>
            <a:r>
              <a:rPr lang="en-US" sz="2800">
                <a:solidFill>
                  <a:srgbClr val="00B050"/>
                </a:solidFill>
                <a:latin typeface="+mj-lt"/>
              </a:rPr>
              <a:t>= h</a:t>
            </a:r>
            <a:r>
              <a:rPr lang="en-US" sz="2800" baseline="-2500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>
                <a:solidFill>
                  <a:srgbClr val="00B050"/>
                </a:solidFill>
                <a:latin typeface="+mj-lt"/>
              </a:rPr>
              <a:t>(3) </a:t>
            </a:r>
            <a:r>
              <a:rPr lang="en-US" sz="2800" dirty="0">
                <a:solidFill>
                  <a:srgbClr val="00B050"/>
                </a:solidFill>
                <a:latin typeface="+mj-lt"/>
              </a:rPr>
              <a:t>= 1</a:t>
            </a:r>
          </a:p>
        </p:txBody>
      </p:sp>
      <p:sp>
        <p:nvSpPr>
          <p:cNvPr id="49" name="Explosion 2 48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Collision!!!</a:t>
            </a:r>
          </a:p>
        </p:txBody>
      </p:sp>
    </p:spTree>
    <p:extLst>
      <p:ext uri="{BB962C8B-B14F-4D97-AF65-F5344CB8AC3E}">
        <p14:creationId xmlns:p14="http://schemas.microsoft.com/office/powerpoint/2010/main" val="317806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2" grpId="0" animBg="1"/>
      <p:bldP spid="51" grpId="0" animBg="1"/>
      <p:bldP spid="48" grpId="0" animBg="1"/>
      <p:bldP spid="49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 Memory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Buffer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1</a:t>
            </a: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Output (bucket) pages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095249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2" name="Rectangle 5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130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-0.56745 -0.005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72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-0.66563 0.1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81" y="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044710" y="1793052"/>
            <a:ext cx="4670790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We wanted buckets of size </a:t>
            </a:r>
            <a:r>
              <a:rPr lang="en-US" sz="2400" b="1" i="1">
                <a:latin typeface="+mj-lt"/>
              </a:rPr>
              <a:t>B-1 = 1… however we got larger ones due to:</a:t>
            </a:r>
            <a:endParaRPr lang="en-US" sz="24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044710" y="3637697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(1) Duplicate join keys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044710" y="4573470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(2) Hash collisions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623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animBg="1"/>
      <p:bldP spid="5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To take care of larger buckets caused by (2) </a:t>
            </a:r>
            <a:r>
              <a:rPr lang="en-US" sz="240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Do another pass with a different hash function, h’</a:t>
            </a:r>
            <a:r>
              <a:rPr lang="en-US" sz="2400" baseline="-25000" dirty="0">
                <a:latin typeface="+mj-lt"/>
              </a:rPr>
              <a:t>2, </a:t>
            </a:r>
            <a:r>
              <a:rPr lang="en-US" sz="2400" dirty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/>
              <a:t>h’</a:t>
            </a:r>
            <a:r>
              <a:rPr lang="en-US" sz="2400" baseline="-25000" dirty="0"/>
              <a:t>2</a:t>
            </a:r>
            <a:r>
              <a:rPr lang="en-US" sz="2400" dirty="0"/>
              <a:t>(3) != h’</a:t>
            </a:r>
            <a:r>
              <a:rPr lang="en-US" sz="2400" baseline="-25000" dirty="0"/>
              <a:t>2</a:t>
            </a:r>
            <a:r>
              <a:rPr lang="en-US" sz="2400" dirty="0"/>
              <a:t>(5)</a:t>
            </a:r>
            <a:endParaRPr lang="en-US" sz="2400" dirty="0"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927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23" grpId="0" animBg="1"/>
      <p:bldP spid="2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To take care of larger buckets caused by (2) </a:t>
            </a:r>
            <a:r>
              <a:rPr lang="en-US" sz="240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Do another pass with a different hash function, h’</a:t>
            </a:r>
            <a:r>
              <a:rPr lang="en-US" sz="2400" baseline="-25000" dirty="0">
                <a:latin typeface="+mj-lt"/>
              </a:rPr>
              <a:t>2, </a:t>
            </a:r>
            <a:r>
              <a:rPr lang="en-US" sz="2400" dirty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/>
              <a:t>h’</a:t>
            </a:r>
            <a:r>
              <a:rPr lang="en-US" sz="2400" baseline="-25000" dirty="0"/>
              <a:t>2</a:t>
            </a:r>
            <a:r>
              <a:rPr lang="en-US" sz="2400" dirty="0"/>
              <a:t>(3) != h’</a:t>
            </a:r>
            <a:r>
              <a:rPr lang="en-US" sz="2400" baseline="-25000" dirty="0"/>
              <a:t>2</a:t>
            </a:r>
            <a:r>
              <a:rPr lang="en-US" sz="2400" dirty="0"/>
              <a:t>(5)</a:t>
            </a:r>
            <a:endParaRPr lang="en-US" sz="2400" dirty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15856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Hash Join Phase 1: Partitioning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Given </a:t>
            </a:r>
            <a:r>
              <a:rPr lang="en-US" sz="2400" b="1" i="1" dirty="0">
                <a:latin typeface="+mj-lt"/>
              </a:rPr>
              <a:t>B+1 = 3 </a:t>
            </a:r>
            <a:r>
              <a:rPr lang="en-US" sz="2400" dirty="0">
                <a:latin typeface="+mj-lt"/>
              </a:rPr>
              <a:t>buffer</a:t>
            </a:r>
            <a:r>
              <a:rPr lang="en-US" sz="2400" b="1" i="1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pages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407091" y="1890368"/>
            <a:ext cx="474252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What about duplicate join keys?  Unfortunately this is a problem… but usually not a huge one.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198747" y="4146530"/>
            <a:ext cx="4268536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We call this unevenness in the bucket size </a:t>
            </a:r>
            <a:r>
              <a:rPr lang="en-US" sz="3200" b="1" u="sng" dirty="0">
                <a:latin typeface="+mj-lt"/>
              </a:rPr>
              <a:t>skew</a:t>
            </a:r>
            <a:endParaRPr lang="en-US" sz="3200" dirty="0">
              <a:latin typeface="+mj-lt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4377844" y="3411767"/>
            <a:ext cx="712382" cy="2840177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614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26" grpId="0" animBg="1"/>
      <p:bldP spid="28" grpId="0" animBg="1"/>
      <p:bldP spid="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Now that we have partitioned R and S…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0439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we just join pairs of buckets from R and S that have the same hash value to complete the join!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5" name="Can 4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TextBox 13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17" name="Can 1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1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4" name="Rectangle 4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4485030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Note that since x = y </a:t>
                </a:r>
                <a:r>
                  <a:rPr lang="en-US" dirty="0">
                    <a:sym typeface="Wingdings"/>
                  </a:rPr>
                  <a:t> h(x) = h(y), we only need to consider pairs of buckets (one from R, one from S) that have the same hash function value</a:t>
                </a:r>
              </a:p>
              <a:p>
                <a:endParaRPr lang="en-US" dirty="0">
                  <a:sym typeface="Wingdings"/>
                </a:endParaRPr>
              </a:p>
              <a:p>
                <a:r>
                  <a:rPr lang="en-US" dirty="0">
                    <a:sym typeface="Wingdings"/>
                  </a:rPr>
                  <a:t>If our buckets are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/>
                  <a:t>pages,</a:t>
                </a:r>
                <a:r>
                  <a:rPr lang="en-US" dirty="0">
                    <a:sym typeface="Wingdings"/>
                  </a:rPr>
                  <a:t> can join each such pair using BNLJ </a:t>
                </a:r>
                <a:r>
                  <a:rPr lang="en-US" b="1" i="1" dirty="0">
                    <a:sym typeface="Wingdings"/>
                  </a:rPr>
                  <a:t>in linear time</a:t>
                </a:r>
                <a:r>
                  <a:rPr lang="en-US" dirty="0">
                    <a:sym typeface="Wingdings"/>
                  </a:rPr>
                  <a:t>; recall (with P(R) = B-1):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  <a:blipFill rotWithShape="0">
                <a:blip r:embed="rId2"/>
                <a:stretch>
                  <a:fillRect l="-928" t="-4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3200" u="sng" dirty="0">
                    <a:latin typeface="+mj-lt"/>
                  </a:rPr>
                  <a:t>BNLJ Cost:</a:t>
                </a:r>
                <a:r>
                  <a:rPr lang="en-US" sz="3200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b="0" i="1" smtClean="0"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latin typeface="Cambria Math" charset="0"/>
                      </a:rPr>
                      <m:t>𝑃</m:t>
                    </m:r>
                    <m:r>
                      <a:rPr lang="en-US" sz="3200" b="0" i="1" smtClean="0">
                        <a:latin typeface="Cambria Math" charset="0"/>
                      </a:rPr>
                      <m:t>(</m:t>
                    </m:r>
                    <m:r>
                      <a:rPr lang="en-US" sz="3200" b="0" i="1" smtClean="0">
                        <a:latin typeface="Cambria Math" charset="0"/>
                      </a:rPr>
                      <m:t>𝑅</m:t>
                    </m:r>
                    <m:r>
                      <a:rPr lang="en-US" sz="3200" b="0" i="1" smtClean="0">
                        <a:latin typeface="Cambria Math" charset="0"/>
                      </a:rPr>
                      <m:t>)+ 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i="1">
                            <a:latin typeface="Cambria Math" charset="0"/>
                          </a:rPr>
                          <m:t>𝑃</m:t>
                        </m:r>
                        <m:r>
                          <a:rPr lang="en-US" sz="3200" i="1">
                            <a:latin typeface="Cambria Math" charset="0"/>
                          </a:rPr>
                          <m:t>(</m:t>
                        </m:r>
                        <m:r>
                          <a:rPr lang="en-US" sz="3200" i="1">
                            <a:latin typeface="Cambria Math" charset="0"/>
                          </a:rPr>
                          <m:t>𝑆</m:t>
                        </m:r>
                        <m:r>
                          <a:rPr lang="en-US" sz="3200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en-US" sz="3200" dirty="0">
                    <a:latin typeface="+mj-lt"/>
                  </a:rPr>
                  <a:t> = P(R) + P(S)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599585" y="5505017"/>
            <a:ext cx="6992827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Joining the pairs of buckets is linear</a:t>
            </a:r>
            <a:r>
              <a:rPr lang="en-US" sz="3200">
                <a:latin typeface="+mj-lt"/>
              </a:rPr>
              <a:t>!  </a:t>
            </a:r>
          </a:p>
          <a:p>
            <a:pPr algn="ctr"/>
            <a:r>
              <a:rPr lang="en-US" sz="3200" dirty="0">
                <a:latin typeface="+mj-lt"/>
              </a:rPr>
              <a:t>(As long as smaller bucket &lt;= B-1 pages)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696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R.A hashed values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S.A hashed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009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simplicity: Let each page be </a:t>
            </a:r>
            <a:r>
              <a:rPr lang="en-US" b="1" i="1" dirty="0"/>
              <a:t>one tuple</a:t>
            </a:r>
            <a:r>
              <a:rPr lang="en-US" dirty="0"/>
              <a:t>, and let the first value be A 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5" name="Triangle 4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18022" y="2379251"/>
            <a:ext cx="222786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sym typeface="Wingdings"/>
              </a:rPr>
              <a:t>We show the file HEAD, which is the </a:t>
            </a:r>
            <a:r>
              <a:rPr lang="en-US" sz="2400">
                <a:latin typeface="+mj-lt"/>
                <a:sym typeface="Wingdings"/>
              </a:rPr>
              <a:t>next value to be read!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340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1" grpId="0" animBg="1"/>
      <p:bldP spid="40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R.A hashed values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S.A hashed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8348847" y="2592844"/>
            <a:ext cx="336549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To perform the join, we ideally just need to explore the dark blue regions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>
                <a:latin typeface="+mj-lt"/>
              </a:rPr>
              <a:t>= the tuples with same values of the join key 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345253" y="1843390"/>
            <a:ext cx="1452047" cy="84901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586344" y="2606514"/>
            <a:ext cx="1452047" cy="44990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11895" y="2946110"/>
            <a:ext cx="776106" cy="79676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A=3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446895" y="3670010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A=4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A=5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667500" y="4449625"/>
            <a:ext cx="1409700" cy="8208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A=6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4101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R.A hashed values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S.A hashed values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319853" y="1793054"/>
            <a:ext cx="5820848" cy="3578284"/>
          </a:xfrm>
          <a:prstGeom prst="roundRect">
            <a:avLst>
              <a:gd name="adj" fmla="val 6019"/>
            </a:avLst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8348847" y="2592844"/>
            <a:ext cx="3365498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With a join algorithm like BNLJ that doesn’t take advantage of equijoin structure, we’d have to explore this </a:t>
            </a:r>
            <a:r>
              <a:rPr lang="en-US" sz="2400" b="1" i="1" dirty="0">
                <a:latin typeface="+mj-lt"/>
              </a:rPr>
              <a:t>whole grid!</a:t>
            </a:r>
            <a:endParaRPr lang="en-US" sz="24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50011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R.A hashed values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S.A hashed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45253" y="1843389"/>
            <a:ext cx="2633147" cy="121302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h(A)=0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1371239" cy="118139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h(A)=1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2006600" cy="12780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h(A)=2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396833" y="2493812"/>
            <a:ext cx="3365498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With HJ, we only explore the </a:t>
            </a:r>
            <a:r>
              <a:rPr lang="en-US" sz="2800" b="1" i="1" dirty="0">
                <a:latin typeface="+mj-lt"/>
              </a:rPr>
              <a:t>blue </a:t>
            </a:r>
            <a:r>
              <a:rPr lang="en-US" sz="2800" dirty="0">
                <a:latin typeface="+mj-lt"/>
              </a:rPr>
              <a:t>regions</a:t>
            </a:r>
          </a:p>
          <a:p>
            <a:endParaRPr lang="en-US" sz="2800" i="1" dirty="0">
              <a:latin typeface="+mj-lt"/>
            </a:endParaRPr>
          </a:p>
          <a:p>
            <a:r>
              <a:rPr lang="en-US" sz="2800" i="1" dirty="0">
                <a:latin typeface="+mj-lt"/>
              </a:rPr>
              <a:t>= the tuples with same values of </a:t>
            </a:r>
            <a:r>
              <a:rPr lang="en-US" sz="2800" b="1" i="1" dirty="0">
                <a:latin typeface="+mj-lt"/>
              </a:rPr>
              <a:t>h(A)!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48847" y="5568608"/>
            <a:ext cx="336549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We </a:t>
            </a:r>
            <a:r>
              <a:rPr lang="en-US" sz="2800">
                <a:latin typeface="+mj-lt"/>
              </a:rPr>
              <a:t>can apply BNLJ to each of these regions</a:t>
            </a:r>
            <a:endParaRPr lang="en-US" sz="2800" i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606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Phase 2: Matching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4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R.A hashed values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S.A hashed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66518" y="1830640"/>
            <a:ext cx="1386775" cy="857281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h'(</a:t>
            </a:r>
            <a:r>
              <a:rPr lang="en-US" dirty="0"/>
              <a:t>A)=0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770199" cy="79219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h'(A)=2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418836" y="2687921"/>
            <a:ext cx="33654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An alternative to applying BNLJ: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We could also hash again, and keep doing passes in memory to reduce further!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611744" y="2596184"/>
            <a:ext cx="1346283" cy="46599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h'(A)=1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79829" y="3713022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h'(A)=3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072515" y="4021366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h'(</a:t>
            </a:r>
            <a:r>
              <a:rPr lang="en-US"/>
              <a:t>A)=4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710468" y="4457301"/>
            <a:ext cx="1275020" cy="81644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h'(A)=5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HJ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54556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memory do we need for HJ?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B+1 buffer pages</a:t>
            </a:r>
          </a:p>
          <a:p>
            <a:pPr lvl="1"/>
            <a:endParaRPr lang="en-US" dirty="0"/>
          </a:p>
          <a:p>
            <a:r>
              <a:rPr lang="en-US" dirty="0"/>
              <a:t>Suppose (reasonably) that we can partition into B buckets in 2 passes:</a:t>
            </a:r>
          </a:p>
          <a:p>
            <a:pPr lvl="1"/>
            <a:r>
              <a:rPr lang="en-US" dirty="0"/>
              <a:t>For R, we get B buckets of size ~P(R)/B</a:t>
            </a:r>
          </a:p>
          <a:p>
            <a:pPr lvl="1"/>
            <a:r>
              <a:rPr lang="en-US" dirty="0"/>
              <a:t>To join these buckets in linear time, we need these buckets to fit in B-1 pages, so we have: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89439" y="1825625"/>
            <a:ext cx="3873444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latin typeface="+mj-lt"/>
              </a:rPr>
              <a:t>+ WLOG: Assume P(R) &lt;= P(S)</a:t>
            </a:r>
            <a:endParaRPr lang="en-US" sz="2400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5313391"/>
                <a:ext cx="4777525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𝐵</m:t>
                      </m:r>
                      <m:r>
                        <a:rPr lang="en-US" sz="2800" b="0" i="1" smtClean="0">
                          <a:latin typeface="Cambria Math" charset="0"/>
                        </a:rPr>
                        <m:t>−1≥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⇒~</m:t>
                      </m:r>
                      <m:sSup>
                        <m:sSupPr>
                          <m:ctrlPr>
                            <a:rPr lang="en-US" sz="2800" b="1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𝑩</m:t>
                          </m:r>
                        </m:e>
                        <m:sup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p>
                      </m:sSup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𝑷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𝑹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13391"/>
                <a:ext cx="4777525" cy="92570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885854" y="5313391"/>
            <a:ext cx="3375819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Quadratic relationship </a:t>
            </a:r>
            <a:r>
              <a:rPr lang="en-US" sz="2400">
                <a:latin typeface="+mj-lt"/>
              </a:rPr>
              <a:t>between </a:t>
            </a:r>
            <a:r>
              <a:rPr lang="en-US" sz="2400" b="1" i="1">
                <a:latin typeface="+mj-lt"/>
              </a:rPr>
              <a:t>smaller relation’s </a:t>
            </a:r>
            <a:r>
              <a:rPr lang="en-US" sz="2400">
                <a:latin typeface="+mj-lt"/>
              </a:rPr>
              <a:t>size &amp; memory!</a:t>
            </a:r>
            <a:endParaRPr lang="en-US" sz="2400" i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1802" y="5096082"/>
            <a:ext cx="1453079" cy="141763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Memory requirements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31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Join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36300" cy="4351338"/>
          </a:xfrm>
        </p:spPr>
        <p:txBody>
          <a:bodyPr/>
          <a:lstStyle/>
          <a:p>
            <a:r>
              <a:rPr lang="en-US" i="1" dirty="0"/>
              <a:t>Given enough buffer pages as on previous slide</a:t>
            </a:r>
            <a:r>
              <a:rPr lang="en-US" dirty="0"/>
              <a:t>…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Partitioning</a:t>
            </a:r>
            <a:r>
              <a:rPr lang="en-US" dirty="0"/>
              <a:t> requires reading + writing each page of R,S</a:t>
            </a:r>
          </a:p>
          <a:p>
            <a:pPr lvl="2"/>
            <a:r>
              <a:rPr lang="en-US" dirty="0">
                <a:sym typeface="Wingdings"/>
              </a:rPr>
              <a:t> 2(P(R)+P(S))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>
                <a:sym typeface="Wingdings"/>
              </a:rPr>
              <a:t>Matching</a:t>
            </a:r>
            <a:r>
              <a:rPr lang="en-US" dirty="0">
                <a:sym typeface="Wingdings"/>
              </a:rPr>
              <a:t> (with BNLJ) requires reading each page of R,S</a:t>
            </a:r>
          </a:p>
          <a:p>
            <a:pPr lvl="2"/>
            <a:r>
              <a:rPr lang="en-US" dirty="0">
                <a:sym typeface="Wingdings"/>
              </a:rPr>
              <a:t> P(R) + P(S)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>
                <a:sym typeface="Wingdings"/>
              </a:rPr>
              <a:t>Writing out results</a:t>
            </a:r>
            <a:r>
              <a:rPr lang="en-US" dirty="0">
                <a:sym typeface="Wingdings"/>
              </a:rPr>
              <a:t> could be as bad as P(R)*P(S)… but probably closer to P(R)+P(S)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599586" y="5592188"/>
            <a:ext cx="699282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HJ takes </a:t>
            </a:r>
            <a:r>
              <a:rPr lang="en-US" sz="3200" b="1" dirty="0">
                <a:latin typeface="+mj-lt"/>
              </a:rPr>
              <a:t>~3(P(R)+P(S)) + </a:t>
            </a:r>
            <a:r>
              <a:rPr lang="en-US" sz="3200" b="1" i="1" dirty="0">
                <a:latin typeface="+mj-lt"/>
              </a:rPr>
              <a:t>OUT</a:t>
            </a:r>
            <a:r>
              <a:rPr lang="en-US" sz="3200" dirty="0">
                <a:latin typeface="+mj-lt"/>
              </a:rPr>
              <a:t> IOs!</a:t>
            </a:r>
            <a:endParaRPr lang="en-US" sz="3200" i="1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2  &gt;  Memory requirements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68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Bonus questions #2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Q1: Fast little dog.</a:t>
            </a:r>
          </a:p>
          <a:p>
            <a:pPr lvl="1"/>
            <a:r>
              <a:rPr lang="en-US" dirty="0"/>
              <a:t>If min {P(R), P(S)} &lt; B</a:t>
            </a:r>
            <a:r>
              <a:rPr lang="en-US" baseline="30000" dirty="0"/>
              <a:t>2 </a:t>
            </a:r>
            <a:r>
              <a:rPr lang="en-US" dirty="0"/>
              <a:t>then HJ takes 3(P(R) + P(S)) + OUT</a:t>
            </a:r>
            <a:r>
              <a:rPr lang="en-US" baseline="30000" dirty="0"/>
              <a:t> </a:t>
            </a:r>
            <a:endParaRPr lang="en-US" dirty="0"/>
          </a:p>
          <a:p>
            <a:pPr lvl="1"/>
            <a:r>
              <a:rPr lang="en-US" dirty="0"/>
              <a:t>What is the similar condition to obtain 5(P(R) + P(S)) + OUT?</a:t>
            </a:r>
          </a:p>
          <a:p>
            <a:pPr lvl="1"/>
            <a:r>
              <a:rPr lang="en-US" dirty="0"/>
              <a:t>What is the condition for (2k+1)(P(R) + P(S)) + OUT</a:t>
            </a:r>
          </a:p>
          <a:p>
            <a:endParaRPr lang="en-US" dirty="0"/>
          </a:p>
          <a:p>
            <a:r>
              <a:rPr lang="en-US" dirty="0"/>
              <a:t>Q2: SMJ V. HJ</a:t>
            </a:r>
          </a:p>
          <a:p>
            <a:pPr lvl="1"/>
            <a:r>
              <a:rPr lang="en-US" dirty="0"/>
              <a:t>Under what conditions will HJ outperform SMJ?</a:t>
            </a:r>
          </a:p>
          <a:p>
            <a:pPr lvl="1"/>
            <a:r>
              <a:rPr lang="en-US" dirty="0"/>
              <a:t>Under what conditions will SMJ outperform SMJ?</a:t>
            </a:r>
          </a:p>
          <a:p>
            <a:pPr lvl="2"/>
            <a:r>
              <a:rPr lang="en-US" dirty="0"/>
              <a:t>Size of R, S and # of buffer pages</a:t>
            </a:r>
          </a:p>
          <a:p>
            <a:pPr lvl="1"/>
            <a:endParaRPr lang="en-US" dirty="0"/>
          </a:p>
          <a:p>
            <a:r>
              <a:rPr lang="en-US" dirty="0"/>
              <a:t>Discuss! And We’ll put up a google form. 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800" y="158750"/>
            <a:ext cx="2997200" cy="1715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311150"/>
            <a:ext cx="2410844" cy="13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716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Cage Match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23E62A-DE53-1141-ADE2-3A4BF2516B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3  &gt;  The Cage Match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463074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Sort-Merge </a:t>
            </a:r>
            <a:r>
              <a:rPr lang="en-US" dirty="0" err="1"/>
              <a:t>v</a:t>
            </a:r>
            <a:r>
              <a:rPr lang="en-US" dirty="0"/>
              <a:t>. Hash Join</a:t>
            </a:r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524000" y="1828800"/>
            <a:ext cx="9067800" cy="3492500"/>
          </a:xfrm>
          <a:noFill/>
          <a:ln/>
        </p:spPr>
        <p:txBody>
          <a:bodyPr>
            <a:normAutofit fontScale="92500" lnSpcReduction="10000"/>
          </a:bodyPr>
          <a:lstStyle/>
          <a:p>
            <a:r>
              <a:rPr lang="en-US" b="1" i="1" dirty="0"/>
              <a:t>Given enough memory</a:t>
            </a:r>
            <a:r>
              <a:rPr lang="en-US" dirty="0"/>
              <a:t>, both SMJ and HJ have performance:</a:t>
            </a:r>
          </a:p>
          <a:p>
            <a:endParaRPr lang="en-US" b="1" i="1" dirty="0"/>
          </a:p>
          <a:p>
            <a:endParaRPr lang="en-US" b="1" i="1" dirty="0"/>
          </a:p>
          <a:p>
            <a:r>
              <a:rPr lang="en-US" b="1" i="1" dirty="0"/>
              <a:t>“Enough” memory =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SMJ: B</a:t>
            </a:r>
            <a:r>
              <a:rPr lang="en-US" sz="3200" baseline="30000" dirty="0"/>
              <a:t>2</a:t>
            </a:r>
            <a:r>
              <a:rPr lang="en-US" sz="3200" dirty="0"/>
              <a:t> &gt; max{P(R), P(S)}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HJ: B</a:t>
            </a:r>
            <a:r>
              <a:rPr lang="en-US" sz="3200" baseline="30000" dirty="0"/>
              <a:t>2</a:t>
            </a:r>
            <a:r>
              <a:rPr lang="en-US" sz="3200" dirty="0"/>
              <a:t> &gt; min{P(R), P(S)}</a:t>
            </a:r>
          </a:p>
          <a:p>
            <a:pPr lvl="1">
              <a:buSzPct val="75000"/>
            </a:pPr>
            <a:endParaRPr lang="en-US" dirty="0"/>
          </a:p>
          <a:p>
            <a:pPr lvl="1">
              <a:buSzPct val="75000"/>
            </a:pPr>
            <a:endParaRPr lang="en-US" dirty="0"/>
          </a:p>
          <a:p>
            <a:pPr lvl="1">
              <a:buSzPct val="75000"/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022" y="1828800"/>
            <a:ext cx="1453079" cy="141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19" y="1828800"/>
            <a:ext cx="1168562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2600" y="5725180"/>
            <a:ext cx="86106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800" dirty="0">
                <a:latin typeface="+mj-lt"/>
              </a:rPr>
              <a:t>Hash Join superior if relation sizes </a:t>
            </a:r>
            <a:r>
              <a:rPr lang="en-US" sz="2800" b="1" i="1" dirty="0">
                <a:latin typeface="+mj-lt"/>
              </a:rPr>
              <a:t>differ greatly</a:t>
            </a:r>
            <a:r>
              <a:rPr lang="en-US" sz="2800" dirty="0">
                <a:latin typeface="+mj-lt"/>
              </a:rPr>
              <a:t>.  Why?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27474" y="2450812"/>
            <a:ext cx="3537051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+mj-lt"/>
              </a:rPr>
              <a:t>~3(P(R)+P(S)) + </a:t>
            </a:r>
            <a:r>
              <a:rPr lang="en-US" sz="3200" b="1" i="1">
                <a:latin typeface="+mj-lt"/>
              </a:rPr>
              <a:t>OUT</a:t>
            </a:r>
            <a:endParaRPr lang="en-US" sz="3200" i="1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3  &gt;  The Cage Match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497027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uiExpand="1" build="p" bldLvl="2" autoUpdateAnimBg="0"/>
      <p:bldP spid="9" grpId="0" animBg="1"/>
      <p:bldP spid="1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Comparisons of Hash and Sort Joins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600201"/>
            <a:ext cx="7465494" cy="4525963"/>
          </a:xfrm>
        </p:spPr>
        <p:txBody>
          <a:bodyPr/>
          <a:lstStyle/>
          <a:p>
            <a:pPr>
              <a:buSzPct val="75000"/>
            </a:pPr>
            <a:endParaRPr lang="en-US" dirty="0"/>
          </a:p>
          <a:p>
            <a:pPr>
              <a:buSzPct val="75000"/>
            </a:pPr>
            <a:r>
              <a:rPr lang="en-US" dirty="0"/>
              <a:t>Hash Joins are highly parallelizable.</a:t>
            </a:r>
          </a:p>
          <a:p>
            <a:pPr>
              <a:buSzPct val="75000"/>
            </a:pPr>
            <a:endParaRPr lang="en-US" dirty="0"/>
          </a:p>
          <a:p>
            <a:pPr>
              <a:buSzPct val="75000"/>
            </a:pPr>
            <a:endParaRPr lang="en-US" dirty="0"/>
          </a:p>
          <a:p>
            <a:pPr>
              <a:buSzPct val="75000"/>
            </a:pPr>
            <a:endParaRPr lang="en-US" dirty="0"/>
          </a:p>
          <a:p>
            <a:pPr>
              <a:buSzPct val="75000"/>
            </a:pPr>
            <a:r>
              <a:rPr lang="en-US" dirty="0"/>
              <a:t>Sort-Merge less sensitive to data skew and result is sorted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694" y="1904821"/>
            <a:ext cx="1843735" cy="1798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186" y="4297363"/>
            <a:ext cx="1168562" cy="1828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3  &gt;  The Cage Match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251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Sort the relations R, S on the join key (first value)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2311830" y="3513811"/>
            <a:ext cx="3296832" cy="574383"/>
            <a:chOff x="2311830" y="3513811"/>
            <a:chExt cx="3296832" cy="574383"/>
          </a:xfrm>
        </p:grpSpPr>
        <p:sp>
          <p:nvSpPr>
            <p:cNvPr id="45" name="Rounded Rectangle 44"/>
            <p:cNvSpPr/>
            <p:nvPr/>
          </p:nvSpPr>
          <p:spPr>
            <a:xfrm>
              <a:off x="2311830" y="3513811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483205" y="3598671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(3,j)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46604" y="3597402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(5,b)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58874" y="3601899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(0,a)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97163" y="4293583"/>
            <a:ext cx="3296832" cy="574383"/>
            <a:chOff x="2326659" y="4293583"/>
            <a:chExt cx="3296832" cy="574383"/>
          </a:xfrm>
        </p:grpSpPr>
        <p:sp>
          <p:nvSpPr>
            <p:cNvPr id="53" name="Rounded Rectangle 52"/>
            <p:cNvSpPr/>
            <p:nvPr/>
          </p:nvSpPr>
          <p:spPr>
            <a:xfrm>
              <a:off x="2326659" y="4293583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498034" y="4378443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(3,g)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561433" y="4377174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(7,f)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473703" y="4381671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(0,j)</a:t>
              </a:r>
            </a:p>
          </p:txBody>
        </p:sp>
      </p:grpSp>
      <p:sp>
        <p:nvSpPr>
          <p:cNvPr id="41" name="Triangle 40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iangle 41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7" name="Rectangle 5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08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67199"/>
          </a:xfrm>
        </p:spPr>
        <p:txBody>
          <a:bodyPr>
            <a:normAutofit/>
          </a:bodyPr>
          <a:lstStyle/>
          <a:p>
            <a:r>
              <a:rPr lang="en-US" dirty="0"/>
              <a:t>Saw IO-aware join algorithms</a:t>
            </a:r>
          </a:p>
          <a:p>
            <a:pPr lvl="1"/>
            <a:r>
              <a:rPr lang="en-US" dirty="0"/>
              <a:t>Massive difference</a:t>
            </a:r>
          </a:p>
          <a:p>
            <a:pPr lvl="1"/>
            <a:endParaRPr lang="en-US" dirty="0"/>
          </a:p>
          <a:p>
            <a:r>
              <a:rPr lang="en-US" dirty="0"/>
              <a:t>Memory sizes key in hash versus sort join</a:t>
            </a:r>
          </a:p>
          <a:p>
            <a:pPr lvl="1"/>
            <a:r>
              <a:rPr lang="en-US" dirty="0"/>
              <a:t>Hash Join = Little dog (depends on smaller relation)</a:t>
            </a:r>
          </a:p>
          <a:p>
            <a:pPr lvl="1"/>
            <a:endParaRPr lang="en-US" dirty="0"/>
          </a:p>
          <a:p>
            <a:r>
              <a:rPr lang="en-US" dirty="0"/>
              <a:t>Skew is also a major factor</a:t>
            </a:r>
          </a:p>
          <a:p>
            <a:endParaRPr lang="en-US" dirty="0"/>
          </a:p>
          <a:p>
            <a:r>
              <a:rPr lang="en-US" dirty="0"/>
              <a:t>Message: The database can compute IO costs, and these are different than a traditional system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3  &gt;  The Cage Match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4582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2444207" y="438167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458874" y="360189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58874" y="359177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452230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6" name="Triangle 35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905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0.4233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59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48148E-6 L 0.08412 -0.000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52618 0.0370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2" y="185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08204 -0.000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with 3 page buffer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Main Memory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/>
                  <a:t>Buffer</a:t>
                </a:r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97214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831784" y="4628117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20400" y="464916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043168" y="4627056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</a:p>
        </p:txBody>
      </p:sp>
      <p:sp>
        <p:nvSpPr>
          <p:cNvPr id="39" name="Triangle 38"/>
          <p:cNvSpPr/>
          <p:nvPr/>
        </p:nvSpPr>
        <p:spPr>
          <a:xfrm rot="10800000">
            <a:off x="3843329" y="3293668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/>
          <p:cNvSpPr/>
          <p:nvPr/>
        </p:nvSpPr>
        <p:spPr>
          <a:xfrm rot="10800000" flipV="1">
            <a:off x="3843328" y="4801510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13  &gt;  Section 1  &gt;  SMJ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390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62448 0.0817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24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35" grpId="0" animBg="1"/>
      <p:bldP spid="3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3554</TotalTime>
  <Words>6420</Words>
  <Application>Microsoft Macintosh PowerPoint</Application>
  <PresentationFormat>Widescreen</PresentationFormat>
  <Paragraphs>1136</Paragraphs>
  <Slides>70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7" baseType="lpstr">
      <vt:lpstr>Arial</vt:lpstr>
      <vt:lpstr>Calibri</vt:lpstr>
      <vt:lpstr>Calibri Light</vt:lpstr>
      <vt:lpstr>Cambria Math</vt:lpstr>
      <vt:lpstr>Menlo</vt:lpstr>
      <vt:lpstr>Wingdings</vt:lpstr>
      <vt:lpstr>Office Theme</vt:lpstr>
      <vt:lpstr>Lecture 13:  Joins Part II</vt:lpstr>
      <vt:lpstr>Today’s Lecture</vt:lpstr>
      <vt:lpstr>1. Sort-Merge Join (SMJ)</vt:lpstr>
      <vt:lpstr>What you will learn about in this section</vt:lpstr>
      <vt:lpstr>Sort Merge Join (SMJ): Basic Procedure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What happens with duplicate join keys?</vt:lpstr>
      <vt:lpstr>Multiple tuples with Same Join Key: “Backup”</vt:lpstr>
      <vt:lpstr>Multiple tuples with Same Join Key: “Backup”</vt:lpstr>
      <vt:lpstr>Multiple tuples with Same Join Key: “Backup”</vt:lpstr>
      <vt:lpstr>Multiple tuples with Same Join Key: “Backup”</vt:lpstr>
      <vt:lpstr>Backup</vt:lpstr>
      <vt:lpstr>SMJ: Total cost</vt:lpstr>
      <vt:lpstr>SMJ vs. BNLJ: Steel Cage Match</vt:lpstr>
      <vt:lpstr>A Simple Optimization: Merges Merged!</vt:lpstr>
      <vt:lpstr>Un-Optimized SMJ</vt:lpstr>
      <vt:lpstr>Simple SMJ Optimization</vt:lpstr>
      <vt:lpstr>Simple SMJ Optimization</vt:lpstr>
      <vt:lpstr>Takeaway points from SMJ</vt:lpstr>
      <vt:lpstr>Bonus questions.</vt:lpstr>
      <vt:lpstr>2. Hash Join (HJ)</vt:lpstr>
      <vt:lpstr>What you will learn about in this section</vt:lpstr>
      <vt:lpstr>Recall: Hashing</vt:lpstr>
      <vt:lpstr>Recall: Mad Hash Collisions</vt:lpstr>
      <vt:lpstr>Hash Join: High-level procedure</vt:lpstr>
      <vt:lpstr>Hash Join: High-level procedure</vt:lpstr>
      <vt:lpstr>Hash Join: High-level procedure</vt:lpstr>
      <vt:lpstr>Hash Join: High-level procedure</vt:lpstr>
      <vt:lpstr>Hash Join: High-level procedure</vt:lpstr>
      <vt:lpstr>Hash Join Phase 1: Partitioning</vt:lpstr>
      <vt:lpstr>How big are the resulting buckets?</vt:lpstr>
      <vt:lpstr>How big do we want the resulting buckets?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Now that we have partitioned R and S…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How much memory do we need for HJ?</vt:lpstr>
      <vt:lpstr>Hash Join Summary</vt:lpstr>
      <vt:lpstr>Bonus questions #2</vt:lpstr>
      <vt:lpstr>3. The Cage Match</vt:lpstr>
      <vt:lpstr>Sort-Merge v. Hash Join</vt:lpstr>
      <vt:lpstr>Further Comparisons of Hash and Sort Joins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B+Trees:  An IO-Aware Index Structure</dc:title>
  <dc:creator>Alex Ratner</dc:creator>
  <cp:lastModifiedBy>Seongjin Lee</cp:lastModifiedBy>
  <cp:revision>152</cp:revision>
  <dcterms:created xsi:type="dcterms:W3CDTF">2015-10-30T14:38:29Z</dcterms:created>
  <dcterms:modified xsi:type="dcterms:W3CDTF">2018-08-17T01:54:27Z</dcterms:modified>
</cp:coreProperties>
</file>